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2" r:id="rId3"/>
  </p:sldIdLst>
  <p:sldSz cx="15119350" cy="10692130"/>
  <p:notesSz cx="9144000" cy="6858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74" userDrawn="1">
          <p15:clr>
            <a:srgbClr val="A4A3A4"/>
          </p15:clr>
        </p15:guide>
        <p15:guide id="2" pos="504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810"/>
    <a:srgbClr val="FD5C0C"/>
    <a:srgbClr val="FFFFFF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778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3974"/>
        <p:guide pos="504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161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9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9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86701" y="1425600"/>
            <a:ext cx="12152551" cy="4007395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9355"/>
            </a:lvl1pPr>
          </a:lstStyle>
          <a:p>
            <a:pPr fontAlgn="auto"/>
            <a:r>
              <a:rPr lang="zh-CN" altLang="en-US" sz="9355" strike="noStrike" noProof="1" dirty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86701" y="5550860"/>
            <a:ext cx="12152551" cy="2295553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3740" spc="200">
                <a:uFillTx/>
              </a:defRPr>
            </a:lvl1pPr>
            <a:lvl2pPr marL="713105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680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4255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830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pPr fontAlgn="auto"/>
            <a:r>
              <a:rPr lang="zh-CN" altLang="en-US" sz="3740" strike="noStrike" noProof="1" dirty="0"/>
              <a:t>单击此处编辑母版副标题样式</a:t>
            </a:r>
            <a:endParaRPr lang="zh-CN" alt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z="1560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z="1560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754512" y="1206709"/>
            <a:ext cx="13608000" cy="8547987"/>
          </a:xfrm>
        </p:spPr>
        <p:txBody>
          <a:bodyPr/>
          <a:lstStyle/>
          <a:p>
            <a:pPr lvl="0" fontAlgn="auto"/>
            <a:r>
              <a:rPr lang="zh-CN" altLang="en-US" sz="2805" strike="noStrike" noProof="1" dirty="0"/>
              <a:t>单击此处编辑母版文本样式</a:t>
            </a:r>
            <a:endParaRPr lang="zh-CN" altLang="en-US" strike="noStrike" noProof="1" dirty="0"/>
          </a:p>
          <a:p>
            <a:pPr lvl="1" fontAlgn="auto"/>
            <a:r>
              <a:rPr lang="zh-CN" altLang="en-US" sz="2495" strike="noStrike" noProof="1" dirty="0"/>
              <a:t>第二级</a:t>
            </a:r>
            <a:endParaRPr lang="zh-CN" altLang="en-US" strike="noStrike" noProof="1" dirty="0"/>
          </a:p>
          <a:p>
            <a:pPr lvl="2" fontAlgn="auto"/>
            <a:r>
              <a:rPr lang="zh-CN" altLang="en-US" sz="2495" strike="noStrike" noProof="1" dirty="0"/>
              <a:t>第三级</a:t>
            </a:r>
            <a:endParaRPr lang="zh-CN" altLang="en-US" strike="noStrike" noProof="1" dirty="0"/>
          </a:p>
          <a:p>
            <a:pPr lvl="3" fontAlgn="auto"/>
            <a:r>
              <a:rPr lang="zh-CN" altLang="en-US" sz="2185" strike="noStrike" noProof="1" dirty="0"/>
              <a:t>第四级</a:t>
            </a:r>
            <a:endParaRPr lang="zh-CN" altLang="en-US" strike="noStrike" noProof="1" dirty="0"/>
          </a:p>
          <a:p>
            <a:pPr lvl="4" fontAlgn="auto"/>
            <a:r>
              <a:rPr lang="zh-CN" altLang="en-US" sz="2185" strike="noStrike" noProof="1" dirty="0"/>
              <a:t>第五级</a:t>
            </a:r>
            <a:endParaRPr lang="zh-CN" altLang="en-US" strike="noStrike" noProof="1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4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z="1560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5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6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z="1560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486701" y="3872693"/>
            <a:ext cx="12152551" cy="1588365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9355"/>
            </a:lvl1pPr>
          </a:lstStyle>
          <a:p>
            <a:pPr lvl="0" fontAlgn="auto"/>
            <a:r>
              <a:rPr lang="zh-CN" altLang="en-US" sz="9355" strike="noStrike" noProof="1" smtClean="0"/>
              <a:t>单击此处编辑标题</a:t>
            </a:r>
            <a:endParaRPr lang="zh-CN" altLang="en-US" strike="noStrike" noProof="1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</p:nvPr>
        </p:nvSpPr>
        <p:spPr>
          <a:xfrm>
            <a:off x="1486701" y="5550860"/>
            <a:ext cx="12152551" cy="73525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3740" spc="200"/>
            </a:lvl1pPr>
          </a:lstStyle>
          <a:p>
            <a:pPr lvl="0" fontAlgn="auto"/>
            <a:r>
              <a:rPr lang="zh-CN" altLang="en-US" sz="3740" strike="noStrike" noProof="1" dirty="0"/>
              <a:t>单击此处编辑母版文本样式</a:t>
            </a:r>
            <a:endParaRPr lang="zh-CN" altLang="en-US" strike="noStrike" noProof="1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4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z="1560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5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6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z="1560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4512" y="948529"/>
            <a:ext cx="13603535" cy="1100069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 fontAlgn="auto"/>
            <a:r>
              <a:rPr lang="zh-CN" altLang="en-US" sz="5615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4512" y="2323616"/>
            <a:ext cx="13603535" cy="7419855"/>
          </a:xfrm>
        </p:spPr>
        <p:txBody>
          <a:bodyPr vert="horz" lIns="90000" tIns="46800" rIns="90000" bIns="46800" rtlCol="0">
            <a:normAutofit/>
          </a:bodyPr>
          <a:lstStyle/>
          <a:p>
            <a:pPr lvl="0" fontAlgn="auto"/>
            <a:r>
              <a:rPr lang="zh-CN" altLang="en-US" sz="2805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z="2495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z="2495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z="2185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z="2185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z="1560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z="1560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2468905" y="5999868"/>
            <a:ext cx="9634535" cy="1195483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6860"/>
            </a:lvl1pPr>
          </a:lstStyle>
          <a:p>
            <a:pPr fontAlgn="auto"/>
            <a:r>
              <a:rPr lang="zh-CN" altLang="en-US" sz="6860" strike="noStrike" noProof="1" dirty="0"/>
              <a:t>单击此处编辑标题</a:t>
            </a:r>
            <a:endParaRPr lang="zh-CN" altLang="en-US" strike="noStrike" noProof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2468905" y="7195351"/>
            <a:ext cx="9634535" cy="1352636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280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713105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2pPr>
            <a:lvl3pPr marL="1425575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3pPr>
            <a:lvl4pPr marL="2138680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4pPr>
            <a:lvl5pPr marL="2851150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5pPr>
            <a:lvl6pPr marL="3564255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6pPr>
            <a:lvl7pPr marL="4276725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7pPr>
            <a:lvl8pPr marL="4989830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8pPr>
            <a:lvl9pPr marL="5702300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z="2805" strike="noStrike" noProof="1" dirty="0"/>
              <a:t>单击此处编辑文本</a:t>
            </a:r>
            <a:endParaRPr lang="zh-CN" alt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z="1560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z="1560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4512" y="948529"/>
            <a:ext cx="13603535" cy="1100069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 fontAlgn="auto"/>
            <a:r>
              <a:rPr lang="zh-CN" altLang="en-US" sz="5615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54512" y="2340453"/>
            <a:ext cx="6420047" cy="7403017"/>
          </a:xfrm>
        </p:spPr>
        <p:txBody>
          <a:bodyPr vert="horz" lIns="90000" tIns="46800" rIns="90000" bIns="46800" rtlCol="0">
            <a:normAutofit/>
          </a:bodyPr>
          <a:lstStyle/>
          <a:p>
            <a:pPr lvl="0" fontAlgn="auto"/>
            <a:r>
              <a:rPr lang="zh-CN" altLang="en-US" sz="2805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z="2495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z="2495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z="2185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z="2185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951394" y="2340453"/>
            <a:ext cx="6420047" cy="7403017"/>
          </a:xfrm>
        </p:spPr>
        <p:txBody>
          <a:bodyPr lIns="90000" tIns="46800" rIns="90000" bIns="46800">
            <a:normAutofit/>
          </a:bodyPr>
          <a:lstStyle/>
          <a:p>
            <a:pPr lvl="0" fontAlgn="auto"/>
            <a:r>
              <a:rPr lang="zh-CN" altLang="en-US" sz="2805" strike="noStrike" noProof="1" dirty="0"/>
              <a:t>单击此处编辑母版文本样式</a:t>
            </a:r>
            <a:endParaRPr lang="zh-CN" altLang="en-US" strike="noStrike" noProof="1" dirty="0"/>
          </a:p>
          <a:p>
            <a:pPr lvl="1" fontAlgn="auto"/>
            <a:r>
              <a:rPr lang="zh-CN" altLang="en-US" sz="2495" strike="noStrike" noProof="1" dirty="0"/>
              <a:t>第二级</a:t>
            </a:r>
            <a:endParaRPr lang="zh-CN" altLang="en-US" strike="noStrike" noProof="1" dirty="0"/>
          </a:p>
          <a:p>
            <a:pPr lvl="2" fontAlgn="auto"/>
            <a:r>
              <a:rPr lang="zh-CN" altLang="en-US" sz="2495" strike="noStrike" noProof="1" dirty="0"/>
              <a:t>第三级</a:t>
            </a:r>
            <a:endParaRPr lang="zh-CN" altLang="en-US" strike="noStrike" noProof="1" dirty="0"/>
          </a:p>
          <a:p>
            <a:pPr lvl="3" fontAlgn="auto"/>
            <a:r>
              <a:rPr lang="zh-CN" altLang="en-US" sz="2185" strike="noStrike" noProof="1" dirty="0"/>
              <a:t>第四级</a:t>
            </a:r>
            <a:endParaRPr lang="zh-CN" altLang="en-US" strike="noStrike" noProof="1" dirty="0"/>
          </a:p>
          <a:p>
            <a:pPr lvl="4" fontAlgn="auto"/>
            <a:r>
              <a:rPr lang="zh-CN" altLang="en-US" sz="2185" strike="noStrike" noProof="1" dirty="0"/>
              <a:t>第五级</a:t>
            </a:r>
            <a:endParaRPr lang="zh-CN" altLang="en-US" strike="noStrike" noProof="1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z="1560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z="1560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4512" y="948529"/>
            <a:ext cx="13603535" cy="1100069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 fontAlgn="auto"/>
            <a:r>
              <a:rPr lang="zh-CN" altLang="en-US" sz="5615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754512" y="2228202"/>
            <a:ext cx="6625417" cy="594935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312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13105" indent="0">
              <a:buNone/>
              <a:defRPr sz="3120" b="1"/>
            </a:lvl2pPr>
            <a:lvl3pPr marL="1425575" indent="0">
              <a:buNone/>
              <a:defRPr sz="2805" b="1"/>
            </a:lvl3pPr>
            <a:lvl4pPr marL="2138680" indent="0">
              <a:buNone/>
              <a:defRPr sz="2495" b="1"/>
            </a:lvl4pPr>
            <a:lvl5pPr marL="2851150" indent="0">
              <a:buNone/>
              <a:defRPr sz="2495" b="1"/>
            </a:lvl5pPr>
            <a:lvl6pPr marL="3564255" indent="0">
              <a:buNone/>
              <a:defRPr sz="2495" b="1"/>
            </a:lvl6pPr>
            <a:lvl7pPr marL="4276725" indent="0">
              <a:buNone/>
              <a:defRPr sz="2495" b="1"/>
            </a:lvl7pPr>
            <a:lvl8pPr marL="4989830" indent="0">
              <a:buNone/>
              <a:defRPr sz="2495" b="1"/>
            </a:lvl8pPr>
            <a:lvl9pPr marL="5702300" indent="0">
              <a:buNone/>
              <a:defRPr sz="2495" b="1"/>
            </a:lvl9pPr>
          </a:lstStyle>
          <a:p>
            <a:pPr lvl="0" fontAlgn="auto"/>
            <a:r>
              <a:rPr lang="zh-CN" altLang="en-US" sz="3120" strike="noStrike" noProof="1" dirty="0"/>
              <a:t>单击此处编辑文本</a:t>
            </a:r>
            <a:endParaRPr lang="zh-CN" altLang="en-US" strike="noStrike" noProof="1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54512" y="2890488"/>
            <a:ext cx="6625417" cy="6852983"/>
          </a:xfrm>
        </p:spPr>
        <p:txBody>
          <a:bodyPr vert="horz" lIns="101600" tIns="0" rIns="82550" bIns="0" rtlCol="0">
            <a:normAutofit/>
          </a:bodyPr>
          <a:lstStyle/>
          <a:p>
            <a:pPr lvl="0" fontAlgn="auto"/>
            <a:r>
              <a:rPr lang="zh-CN" altLang="en-US" sz="2805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z="2495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z="2495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z="2185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z="2185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7733312" y="2216554"/>
            <a:ext cx="6625417" cy="594935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312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13105" indent="0">
              <a:buNone/>
              <a:defRPr sz="3120" b="1"/>
            </a:lvl2pPr>
            <a:lvl3pPr marL="1425575" indent="0">
              <a:buNone/>
              <a:defRPr sz="2805" b="1"/>
            </a:lvl3pPr>
            <a:lvl4pPr marL="2138680" indent="0">
              <a:buNone/>
              <a:defRPr sz="2495" b="1"/>
            </a:lvl4pPr>
            <a:lvl5pPr marL="2851150" indent="0">
              <a:buNone/>
              <a:defRPr sz="2495" b="1"/>
            </a:lvl5pPr>
            <a:lvl6pPr marL="3564255" indent="0">
              <a:buNone/>
              <a:defRPr sz="2495" b="1"/>
            </a:lvl6pPr>
            <a:lvl7pPr marL="4276725" indent="0">
              <a:buNone/>
              <a:defRPr sz="2495" b="1"/>
            </a:lvl7pPr>
            <a:lvl8pPr marL="4989830" indent="0">
              <a:buNone/>
              <a:defRPr sz="2495" b="1"/>
            </a:lvl8pPr>
            <a:lvl9pPr marL="5702300" indent="0">
              <a:buNone/>
              <a:defRPr sz="2495" b="1"/>
            </a:lvl9pPr>
          </a:lstStyle>
          <a:p>
            <a:pPr lvl="0" fontAlgn="auto"/>
            <a:r>
              <a:rPr lang="zh-CN" altLang="en-US" sz="3120" strike="noStrike" noProof="1" smtClean="0"/>
              <a:t>单击此处编辑文本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7733312" y="2890488"/>
            <a:ext cx="6625417" cy="6852983"/>
          </a:xfrm>
        </p:spPr>
        <p:txBody>
          <a:bodyPr vert="horz" lIns="101600" tIns="0" rIns="82550" bIns="0" rtlCol="0">
            <a:normAutofit/>
          </a:bodyPr>
          <a:lstStyle/>
          <a:p>
            <a:pPr lvl="0" fontAlgn="auto"/>
            <a:r>
              <a:rPr lang="zh-CN" altLang="en-US" sz="2805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z="2495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z="2495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z="2185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z="2185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z="1560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z="1560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4512" y="948529"/>
            <a:ext cx="13603535" cy="1100069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 fontAlgn="auto"/>
            <a:r>
              <a:rPr lang="zh-CN" altLang="en-US" sz="5615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z="1560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z="1560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z="1560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z="1560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54425" y="2424510"/>
            <a:ext cx="6489787" cy="718443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2495"/>
            </a:lvl1pPr>
          </a:lstStyle>
          <a:p>
            <a:pPr lvl="0" fontAlgn="auto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875496" y="2424642"/>
            <a:ext cx="6482551" cy="7184126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2495"/>
            </a:lvl1pPr>
          </a:lstStyle>
          <a:p>
            <a:pPr lvl="0" fontAlgn="auto"/>
            <a:r>
              <a:rPr lang="zh-CN" altLang="en-US" sz="2495" strike="noStrike" noProof="1" smtClean="0"/>
              <a:t>单击此处编辑母版文本样式</a:t>
            </a:r>
            <a:endParaRPr lang="zh-CN" altLang="en-US" strike="noStrike" noProof="1"/>
          </a:p>
        </p:txBody>
      </p:sp>
      <p:sp>
        <p:nvSpPr>
          <p:cNvPr id="9" name="标题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z="5615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z="1560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z="1560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12692764" y="1425600"/>
            <a:ext cx="1294724" cy="78408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4365"/>
            </a:lvl1pPr>
          </a:lstStyle>
          <a:p>
            <a:pPr lvl="0" fontAlgn="auto"/>
            <a:r>
              <a:rPr lang="zh-CN" altLang="en-US" sz="4365" strike="noStrike" noProof="1" smtClean="0"/>
              <a:t>单击此处编辑标题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34000" y="1425600"/>
            <a:ext cx="11371252" cy="7840800"/>
          </a:xfrm>
        </p:spPr>
        <p:txBody>
          <a:bodyPr vert="eaVert" lIns="46800" tIns="46800" rIns="46800" bIns="46800"/>
          <a:lstStyle>
            <a:lvl1pPr marL="356235" indent="-356235">
              <a:spcAft>
                <a:spcPts val="1000"/>
              </a:spcAft>
              <a:defRPr spc="300"/>
            </a:lvl1pPr>
            <a:lvl2pPr marL="1069340" indent="-356235">
              <a:defRPr spc="300"/>
            </a:lvl2pPr>
            <a:lvl3pPr marL="1781810" indent="-356235">
              <a:defRPr spc="300"/>
            </a:lvl3pPr>
            <a:lvl4pPr marL="2494915" indent="-356235">
              <a:defRPr spc="300"/>
            </a:lvl4pPr>
            <a:lvl5pPr marL="3207385" indent="-356235">
              <a:defRPr spc="300"/>
            </a:lvl5pPr>
          </a:lstStyle>
          <a:p>
            <a:pPr lvl="0" fontAlgn="auto"/>
            <a:r>
              <a:rPr lang="zh-CN" altLang="en-US" sz="2805" strike="noStrike" noProof="1" dirty="0"/>
              <a:t>单击此处编辑母版文本样式</a:t>
            </a:r>
            <a:endParaRPr lang="zh-CN" altLang="en-US" strike="noStrike" noProof="1" dirty="0"/>
          </a:p>
          <a:p>
            <a:pPr lvl="1" fontAlgn="auto"/>
            <a:r>
              <a:rPr lang="zh-CN" altLang="en-US" sz="2495" strike="noStrike" noProof="1" dirty="0"/>
              <a:t>第二级</a:t>
            </a:r>
            <a:endParaRPr lang="zh-CN" altLang="en-US" strike="noStrike" noProof="1" dirty="0"/>
          </a:p>
          <a:p>
            <a:pPr lvl="2" fontAlgn="auto"/>
            <a:r>
              <a:rPr lang="zh-CN" altLang="en-US" sz="2495" strike="noStrike" noProof="1" dirty="0"/>
              <a:t>第三级</a:t>
            </a:r>
            <a:endParaRPr lang="zh-CN" altLang="en-US" strike="noStrike" noProof="1" dirty="0"/>
          </a:p>
          <a:p>
            <a:pPr lvl="3" fontAlgn="auto"/>
            <a:r>
              <a:rPr lang="zh-CN" altLang="en-US" sz="2185" strike="noStrike" noProof="1" dirty="0"/>
              <a:t>第四级</a:t>
            </a:r>
            <a:endParaRPr lang="zh-CN" altLang="en-US" strike="noStrike" noProof="1" dirty="0"/>
          </a:p>
          <a:p>
            <a:pPr lvl="4" fontAlgn="auto"/>
            <a:r>
              <a:rPr lang="zh-CN" altLang="en-US" sz="2185" strike="noStrike" noProof="1" dirty="0"/>
              <a:t>第五级</a:t>
            </a:r>
            <a:endParaRPr lang="zh-CN" alt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z="1560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z="1560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tags" Target="../tags/tag5.xml"/><Relationship Id="rId15" Type="http://schemas.openxmlformats.org/officeDocument/2006/relationships/tags" Target="../tags/tag4.xml"/><Relationship Id="rId14" Type="http://schemas.openxmlformats.org/officeDocument/2006/relationships/tags" Target="../tags/tag3.xml"/><Relationship Id="rId13" Type="http://schemas.openxmlformats.org/officeDocument/2006/relationships/tags" Target="../tags/tag2.xml"/><Relationship Id="rId12" Type="http://schemas.openxmlformats.org/officeDocument/2006/relationships/tags" Target="../tags/tag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754063" y="947738"/>
            <a:ext cx="13603288" cy="1100138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pPr fontAlgn="auto"/>
            <a:r>
              <a:rPr lang="zh-CN" altLang="en-US" sz="5615" strike="noStrike" noProof="1" dirty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754063" y="2324100"/>
            <a:ext cx="13603288" cy="741997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 fontAlgn="auto"/>
            <a:r>
              <a:rPr lang="zh-CN" altLang="en-US" sz="2805" strike="noStrike" noProof="1" dirty="0"/>
              <a:t>单击此处编辑母版文本样式</a:t>
            </a:r>
            <a:endParaRPr lang="zh-CN" altLang="en-US" strike="noStrike" noProof="1" dirty="0"/>
          </a:p>
          <a:p>
            <a:pPr lvl="1" fontAlgn="auto"/>
            <a:r>
              <a:rPr lang="zh-CN" altLang="en-US" sz="2495" strike="noStrike" noProof="1" dirty="0"/>
              <a:t>第二级</a:t>
            </a:r>
            <a:endParaRPr lang="zh-CN" altLang="en-US" strike="noStrike" noProof="1" dirty="0"/>
          </a:p>
          <a:p>
            <a:pPr lvl="2" fontAlgn="auto"/>
            <a:r>
              <a:rPr lang="zh-CN" altLang="en-US" sz="2495" strike="noStrike" noProof="1" dirty="0"/>
              <a:t>第三级</a:t>
            </a:r>
            <a:endParaRPr lang="zh-CN" altLang="en-US" strike="noStrike" noProof="1" dirty="0"/>
          </a:p>
          <a:p>
            <a:pPr lvl="3" fontAlgn="auto"/>
            <a:r>
              <a:rPr lang="zh-CN" altLang="en-US" sz="2185" strike="noStrike" noProof="1" dirty="0"/>
              <a:t>第四级</a:t>
            </a:r>
            <a:endParaRPr lang="zh-CN" altLang="en-US" strike="noStrike" noProof="1" dirty="0"/>
          </a:p>
          <a:p>
            <a:pPr lvl="4" fontAlgn="auto"/>
            <a:r>
              <a:rPr lang="zh-CN" altLang="en-US" sz="2185" strike="noStrike" noProof="1" dirty="0"/>
              <a:t>第五级</a:t>
            </a:r>
            <a:endParaRPr lang="zh-CN" alt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758825" y="9844088"/>
            <a:ext cx="3348038" cy="4937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56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760FBDFE-C587-4B4C-A407-44438C67B59E}" type="datetimeFigureOut">
              <a:rPr lang="zh-CN" altLang="en-US" sz="1560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5103813" y="9844088"/>
            <a:ext cx="4911725" cy="4937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56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11009313" y="9844088"/>
            <a:ext cx="3348038" cy="4937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56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49AE70B2-8BF9-45C0-BB95-33D1B9D3A854}" type="slidenum">
              <a:rPr lang="zh-CN" altLang="en-US" sz="1560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1425575" rtl="0" eaLnBrk="1" fontAlgn="auto" latinLnBrk="0" hangingPunct="1">
        <a:lnSpc>
          <a:spcPct val="100000"/>
        </a:lnSpc>
        <a:spcBef>
          <a:spcPct val="0"/>
        </a:spcBef>
        <a:buNone/>
        <a:defRPr sz="5615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280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1069340" indent="-356235" algn="l" defTabSz="1425575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2509520" algn="l"/>
          <a:tab pos="2509520" algn="l"/>
          <a:tab pos="2509520" algn="l"/>
          <a:tab pos="2509520" algn="l"/>
        </a:tabLst>
        <a:defRPr sz="249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781810" indent="-356235" algn="l" defTabSz="1425575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249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2494915" indent="-356235" algn="l" defTabSz="1425575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218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3207385" indent="-356235" algn="l" defTabSz="1425575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218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425575" rtl="0" eaLnBrk="1" latinLnBrk="0" hangingPunct="1">
        <a:defRPr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3105" algn="l" defTabSz="1425575" rtl="0" eaLnBrk="1" latinLnBrk="0" hangingPunct="1">
        <a:defRPr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680" algn="l" defTabSz="1425575" rtl="0" eaLnBrk="1" latinLnBrk="0" hangingPunct="1">
        <a:defRPr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4255" algn="l" defTabSz="1425575" rtl="0" eaLnBrk="1" latinLnBrk="0" hangingPunct="1">
        <a:defRPr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830" algn="l" defTabSz="1425575" rtl="0" eaLnBrk="1" latinLnBrk="0" hangingPunct="1">
        <a:defRPr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9" Type="http://schemas.openxmlformats.org/officeDocument/2006/relationships/tags" Target="../tags/tag104.xml"/><Relationship Id="rId98" Type="http://schemas.openxmlformats.org/officeDocument/2006/relationships/tags" Target="../tags/tag103.xml"/><Relationship Id="rId97" Type="http://schemas.openxmlformats.org/officeDocument/2006/relationships/tags" Target="../tags/tag102.xml"/><Relationship Id="rId96" Type="http://schemas.openxmlformats.org/officeDocument/2006/relationships/tags" Target="../tags/tag101.xml"/><Relationship Id="rId95" Type="http://schemas.openxmlformats.org/officeDocument/2006/relationships/tags" Target="../tags/tag100.xml"/><Relationship Id="rId94" Type="http://schemas.openxmlformats.org/officeDocument/2006/relationships/tags" Target="../tags/tag99.xml"/><Relationship Id="rId93" Type="http://schemas.openxmlformats.org/officeDocument/2006/relationships/tags" Target="../tags/tag98.xml"/><Relationship Id="rId92" Type="http://schemas.openxmlformats.org/officeDocument/2006/relationships/tags" Target="../tags/tag97.xml"/><Relationship Id="rId91" Type="http://schemas.openxmlformats.org/officeDocument/2006/relationships/tags" Target="../tags/tag96.xml"/><Relationship Id="rId90" Type="http://schemas.openxmlformats.org/officeDocument/2006/relationships/tags" Target="../tags/tag95.xml"/><Relationship Id="rId9" Type="http://schemas.openxmlformats.org/officeDocument/2006/relationships/tags" Target="../tags/tag14.xml"/><Relationship Id="rId89" Type="http://schemas.openxmlformats.org/officeDocument/2006/relationships/tags" Target="../tags/tag94.xml"/><Relationship Id="rId88" Type="http://schemas.openxmlformats.org/officeDocument/2006/relationships/tags" Target="../tags/tag93.xml"/><Relationship Id="rId87" Type="http://schemas.openxmlformats.org/officeDocument/2006/relationships/tags" Target="../tags/tag92.xml"/><Relationship Id="rId86" Type="http://schemas.openxmlformats.org/officeDocument/2006/relationships/tags" Target="../tags/tag91.xml"/><Relationship Id="rId85" Type="http://schemas.openxmlformats.org/officeDocument/2006/relationships/tags" Target="../tags/tag90.xml"/><Relationship Id="rId84" Type="http://schemas.openxmlformats.org/officeDocument/2006/relationships/tags" Target="../tags/tag89.xml"/><Relationship Id="rId83" Type="http://schemas.openxmlformats.org/officeDocument/2006/relationships/tags" Target="../tags/tag88.xml"/><Relationship Id="rId82" Type="http://schemas.openxmlformats.org/officeDocument/2006/relationships/tags" Target="../tags/tag87.xml"/><Relationship Id="rId81" Type="http://schemas.openxmlformats.org/officeDocument/2006/relationships/tags" Target="../tags/tag86.xml"/><Relationship Id="rId80" Type="http://schemas.openxmlformats.org/officeDocument/2006/relationships/tags" Target="../tags/tag85.xml"/><Relationship Id="rId8" Type="http://schemas.openxmlformats.org/officeDocument/2006/relationships/tags" Target="../tags/tag13.xml"/><Relationship Id="rId79" Type="http://schemas.openxmlformats.org/officeDocument/2006/relationships/tags" Target="../tags/tag84.xml"/><Relationship Id="rId78" Type="http://schemas.openxmlformats.org/officeDocument/2006/relationships/tags" Target="../tags/tag83.xml"/><Relationship Id="rId77" Type="http://schemas.openxmlformats.org/officeDocument/2006/relationships/tags" Target="../tags/tag82.xml"/><Relationship Id="rId76" Type="http://schemas.openxmlformats.org/officeDocument/2006/relationships/tags" Target="../tags/tag81.xml"/><Relationship Id="rId75" Type="http://schemas.openxmlformats.org/officeDocument/2006/relationships/tags" Target="../tags/tag80.xml"/><Relationship Id="rId74" Type="http://schemas.openxmlformats.org/officeDocument/2006/relationships/tags" Target="../tags/tag79.xml"/><Relationship Id="rId73" Type="http://schemas.openxmlformats.org/officeDocument/2006/relationships/tags" Target="../tags/tag78.xml"/><Relationship Id="rId72" Type="http://schemas.openxmlformats.org/officeDocument/2006/relationships/tags" Target="../tags/tag77.xml"/><Relationship Id="rId71" Type="http://schemas.openxmlformats.org/officeDocument/2006/relationships/tags" Target="../tags/tag76.xml"/><Relationship Id="rId70" Type="http://schemas.openxmlformats.org/officeDocument/2006/relationships/tags" Target="../tags/tag75.xml"/><Relationship Id="rId7" Type="http://schemas.openxmlformats.org/officeDocument/2006/relationships/tags" Target="../tags/tag12.xml"/><Relationship Id="rId69" Type="http://schemas.openxmlformats.org/officeDocument/2006/relationships/tags" Target="../tags/tag74.xml"/><Relationship Id="rId68" Type="http://schemas.openxmlformats.org/officeDocument/2006/relationships/tags" Target="../tags/tag73.xml"/><Relationship Id="rId67" Type="http://schemas.openxmlformats.org/officeDocument/2006/relationships/tags" Target="../tags/tag72.xml"/><Relationship Id="rId66" Type="http://schemas.openxmlformats.org/officeDocument/2006/relationships/tags" Target="../tags/tag71.xml"/><Relationship Id="rId65" Type="http://schemas.openxmlformats.org/officeDocument/2006/relationships/tags" Target="../tags/tag70.xml"/><Relationship Id="rId64" Type="http://schemas.openxmlformats.org/officeDocument/2006/relationships/tags" Target="../tags/tag69.xml"/><Relationship Id="rId63" Type="http://schemas.openxmlformats.org/officeDocument/2006/relationships/tags" Target="../tags/tag68.xml"/><Relationship Id="rId62" Type="http://schemas.openxmlformats.org/officeDocument/2006/relationships/tags" Target="../tags/tag67.xml"/><Relationship Id="rId61" Type="http://schemas.openxmlformats.org/officeDocument/2006/relationships/tags" Target="../tags/tag66.xml"/><Relationship Id="rId60" Type="http://schemas.openxmlformats.org/officeDocument/2006/relationships/tags" Target="../tags/tag65.xml"/><Relationship Id="rId6" Type="http://schemas.openxmlformats.org/officeDocument/2006/relationships/tags" Target="../tags/tag11.xml"/><Relationship Id="rId59" Type="http://schemas.openxmlformats.org/officeDocument/2006/relationships/tags" Target="../tags/tag64.xml"/><Relationship Id="rId58" Type="http://schemas.openxmlformats.org/officeDocument/2006/relationships/tags" Target="../tags/tag63.xml"/><Relationship Id="rId57" Type="http://schemas.openxmlformats.org/officeDocument/2006/relationships/tags" Target="../tags/tag62.xml"/><Relationship Id="rId56" Type="http://schemas.openxmlformats.org/officeDocument/2006/relationships/tags" Target="../tags/tag61.xml"/><Relationship Id="rId55" Type="http://schemas.openxmlformats.org/officeDocument/2006/relationships/tags" Target="../tags/tag60.xml"/><Relationship Id="rId54" Type="http://schemas.openxmlformats.org/officeDocument/2006/relationships/tags" Target="../tags/tag59.xml"/><Relationship Id="rId53" Type="http://schemas.openxmlformats.org/officeDocument/2006/relationships/tags" Target="../tags/tag58.xml"/><Relationship Id="rId52" Type="http://schemas.openxmlformats.org/officeDocument/2006/relationships/tags" Target="../tags/tag57.xml"/><Relationship Id="rId51" Type="http://schemas.openxmlformats.org/officeDocument/2006/relationships/tags" Target="../tags/tag56.xml"/><Relationship Id="rId50" Type="http://schemas.openxmlformats.org/officeDocument/2006/relationships/tags" Target="../tags/tag55.xml"/><Relationship Id="rId5" Type="http://schemas.openxmlformats.org/officeDocument/2006/relationships/tags" Target="../tags/tag10.xml"/><Relationship Id="rId49" Type="http://schemas.openxmlformats.org/officeDocument/2006/relationships/tags" Target="../tags/tag54.xml"/><Relationship Id="rId48" Type="http://schemas.openxmlformats.org/officeDocument/2006/relationships/tags" Target="../tags/tag53.xml"/><Relationship Id="rId47" Type="http://schemas.openxmlformats.org/officeDocument/2006/relationships/tags" Target="../tags/tag52.xml"/><Relationship Id="rId46" Type="http://schemas.openxmlformats.org/officeDocument/2006/relationships/tags" Target="../tags/tag51.xml"/><Relationship Id="rId45" Type="http://schemas.openxmlformats.org/officeDocument/2006/relationships/tags" Target="../tags/tag50.xml"/><Relationship Id="rId44" Type="http://schemas.openxmlformats.org/officeDocument/2006/relationships/tags" Target="../tags/tag49.xml"/><Relationship Id="rId43" Type="http://schemas.openxmlformats.org/officeDocument/2006/relationships/tags" Target="../tags/tag48.xml"/><Relationship Id="rId42" Type="http://schemas.openxmlformats.org/officeDocument/2006/relationships/tags" Target="../tags/tag47.xml"/><Relationship Id="rId41" Type="http://schemas.openxmlformats.org/officeDocument/2006/relationships/tags" Target="../tags/tag46.xml"/><Relationship Id="rId40" Type="http://schemas.openxmlformats.org/officeDocument/2006/relationships/tags" Target="../tags/tag45.xml"/><Relationship Id="rId4" Type="http://schemas.openxmlformats.org/officeDocument/2006/relationships/tags" Target="../tags/tag9.xml"/><Relationship Id="rId39" Type="http://schemas.openxmlformats.org/officeDocument/2006/relationships/tags" Target="../tags/tag44.xml"/><Relationship Id="rId38" Type="http://schemas.openxmlformats.org/officeDocument/2006/relationships/tags" Target="../tags/tag43.xml"/><Relationship Id="rId37" Type="http://schemas.openxmlformats.org/officeDocument/2006/relationships/tags" Target="../tags/tag42.xml"/><Relationship Id="rId36" Type="http://schemas.openxmlformats.org/officeDocument/2006/relationships/tags" Target="../tags/tag41.xml"/><Relationship Id="rId35" Type="http://schemas.openxmlformats.org/officeDocument/2006/relationships/tags" Target="../tags/tag40.xml"/><Relationship Id="rId34" Type="http://schemas.openxmlformats.org/officeDocument/2006/relationships/tags" Target="../tags/tag39.xml"/><Relationship Id="rId33" Type="http://schemas.openxmlformats.org/officeDocument/2006/relationships/tags" Target="../tags/tag38.xml"/><Relationship Id="rId32" Type="http://schemas.openxmlformats.org/officeDocument/2006/relationships/tags" Target="../tags/tag37.xml"/><Relationship Id="rId31" Type="http://schemas.openxmlformats.org/officeDocument/2006/relationships/tags" Target="../tags/tag36.xml"/><Relationship Id="rId30" Type="http://schemas.openxmlformats.org/officeDocument/2006/relationships/tags" Target="../tags/tag35.xml"/><Relationship Id="rId3" Type="http://schemas.openxmlformats.org/officeDocument/2006/relationships/tags" Target="../tags/tag8.xml"/><Relationship Id="rId29" Type="http://schemas.openxmlformats.org/officeDocument/2006/relationships/tags" Target="../tags/tag34.xml"/><Relationship Id="rId28" Type="http://schemas.openxmlformats.org/officeDocument/2006/relationships/tags" Target="../tags/tag33.xml"/><Relationship Id="rId27" Type="http://schemas.openxmlformats.org/officeDocument/2006/relationships/tags" Target="../tags/tag32.xml"/><Relationship Id="rId26" Type="http://schemas.openxmlformats.org/officeDocument/2006/relationships/tags" Target="../tags/tag31.xml"/><Relationship Id="rId25" Type="http://schemas.openxmlformats.org/officeDocument/2006/relationships/tags" Target="../tags/tag30.xml"/><Relationship Id="rId24" Type="http://schemas.openxmlformats.org/officeDocument/2006/relationships/tags" Target="../tags/tag29.xml"/><Relationship Id="rId23" Type="http://schemas.openxmlformats.org/officeDocument/2006/relationships/tags" Target="../tags/tag28.xml"/><Relationship Id="rId22" Type="http://schemas.openxmlformats.org/officeDocument/2006/relationships/tags" Target="../tags/tag27.xml"/><Relationship Id="rId21" Type="http://schemas.openxmlformats.org/officeDocument/2006/relationships/tags" Target="../tags/tag26.xml"/><Relationship Id="rId20" Type="http://schemas.openxmlformats.org/officeDocument/2006/relationships/tags" Target="../tags/tag25.xml"/><Relationship Id="rId2" Type="http://schemas.openxmlformats.org/officeDocument/2006/relationships/tags" Target="../tags/tag7.xml"/><Relationship Id="rId19" Type="http://schemas.openxmlformats.org/officeDocument/2006/relationships/tags" Target="../tags/tag24.xml"/><Relationship Id="rId18" Type="http://schemas.openxmlformats.org/officeDocument/2006/relationships/tags" Target="../tags/tag23.xml"/><Relationship Id="rId17" Type="http://schemas.openxmlformats.org/officeDocument/2006/relationships/tags" Target="../tags/tag22.xml"/><Relationship Id="rId16" Type="http://schemas.openxmlformats.org/officeDocument/2006/relationships/tags" Target="../tags/tag21.xml"/><Relationship Id="rId157" Type="http://schemas.openxmlformats.org/officeDocument/2006/relationships/notesSlide" Target="../notesSlides/notesSlide1.xml"/><Relationship Id="rId156" Type="http://schemas.openxmlformats.org/officeDocument/2006/relationships/slideLayout" Target="../slideLayouts/slideLayout1.xml"/><Relationship Id="rId155" Type="http://schemas.openxmlformats.org/officeDocument/2006/relationships/tags" Target="../tags/tag160.xml"/><Relationship Id="rId154" Type="http://schemas.openxmlformats.org/officeDocument/2006/relationships/tags" Target="../tags/tag159.xml"/><Relationship Id="rId153" Type="http://schemas.openxmlformats.org/officeDocument/2006/relationships/tags" Target="../tags/tag158.xml"/><Relationship Id="rId152" Type="http://schemas.openxmlformats.org/officeDocument/2006/relationships/tags" Target="../tags/tag157.xml"/><Relationship Id="rId151" Type="http://schemas.openxmlformats.org/officeDocument/2006/relationships/tags" Target="../tags/tag156.xml"/><Relationship Id="rId150" Type="http://schemas.openxmlformats.org/officeDocument/2006/relationships/tags" Target="../tags/tag155.xml"/><Relationship Id="rId15" Type="http://schemas.openxmlformats.org/officeDocument/2006/relationships/tags" Target="../tags/tag20.xml"/><Relationship Id="rId149" Type="http://schemas.openxmlformats.org/officeDocument/2006/relationships/tags" Target="../tags/tag154.xml"/><Relationship Id="rId148" Type="http://schemas.openxmlformats.org/officeDocument/2006/relationships/tags" Target="../tags/tag153.xml"/><Relationship Id="rId147" Type="http://schemas.openxmlformats.org/officeDocument/2006/relationships/tags" Target="../tags/tag152.xml"/><Relationship Id="rId146" Type="http://schemas.openxmlformats.org/officeDocument/2006/relationships/tags" Target="../tags/tag151.xml"/><Relationship Id="rId145" Type="http://schemas.openxmlformats.org/officeDocument/2006/relationships/tags" Target="../tags/tag150.xml"/><Relationship Id="rId144" Type="http://schemas.openxmlformats.org/officeDocument/2006/relationships/tags" Target="../tags/tag149.xml"/><Relationship Id="rId143" Type="http://schemas.openxmlformats.org/officeDocument/2006/relationships/tags" Target="../tags/tag148.xml"/><Relationship Id="rId142" Type="http://schemas.openxmlformats.org/officeDocument/2006/relationships/tags" Target="../tags/tag147.xml"/><Relationship Id="rId141" Type="http://schemas.openxmlformats.org/officeDocument/2006/relationships/tags" Target="../tags/tag146.xml"/><Relationship Id="rId140" Type="http://schemas.openxmlformats.org/officeDocument/2006/relationships/tags" Target="../tags/tag145.xml"/><Relationship Id="rId14" Type="http://schemas.openxmlformats.org/officeDocument/2006/relationships/tags" Target="../tags/tag19.xml"/><Relationship Id="rId139" Type="http://schemas.openxmlformats.org/officeDocument/2006/relationships/tags" Target="../tags/tag144.xml"/><Relationship Id="rId138" Type="http://schemas.openxmlformats.org/officeDocument/2006/relationships/tags" Target="../tags/tag143.xml"/><Relationship Id="rId137" Type="http://schemas.openxmlformats.org/officeDocument/2006/relationships/tags" Target="../tags/tag142.xml"/><Relationship Id="rId136" Type="http://schemas.openxmlformats.org/officeDocument/2006/relationships/tags" Target="../tags/tag141.xml"/><Relationship Id="rId135" Type="http://schemas.openxmlformats.org/officeDocument/2006/relationships/tags" Target="../tags/tag140.xml"/><Relationship Id="rId134" Type="http://schemas.openxmlformats.org/officeDocument/2006/relationships/tags" Target="../tags/tag139.xml"/><Relationship Id="rId133" Type="http://schemas.openxmlformats.org/officeDocument/2006/relationships/tags" Target="../tags/tag138.xml"/><Relationship Id="rId132" Type="http://schemas.openxmlformats.org/officeDocument/2006/relationships/tags" Target="../tags/tag137.xml"/><Relationship Id="rId131" Type="http://schemas.openxmlformats.org/officeDocument/2006/relationships/tags" Target="../tags/tag136.xml"/><Relationship Id="rId130" Type="http://schemas.openxmlformats.org/officeDocument/2006/relationships/tags" Target="../tags/tag135.xml"/><Relationship Id="rId13" Type="http://schemas.openxmlformats.org/officeDocument/2006/relationships/tags" Target="../tags/tag18.xml"/><Relationship Id="rId129" Type="http://schemas.openxmlformats.org/officeDocument/2006/relationships/tags" Target="../tags/tag134.xml"/><Relationship Id="rId128" Type="http://schemas.openxmlformats.org/officeDocument/2006/relationships/tags" Target="../tags/tag133.xml"/><Relationship Id="rId127" Type="http://schemas.openxmlformats.org/officeDocument/2006/relationships/tags" Target="../tags/tag132.xml"/><Relationship Id="rId126" Type="http://schemas.openxmlformats.org/officeDocument/2006/relationships/tags" Target="../tags/tag131.xml"/><Relationship Id="rId125" Type="http://schemas.openxmlformats.org/officeDocument/2006/relationships/tags" Target="../tags/tag130.xml"/><Relationship Id="rId124" Type="http://schemas.openxmlformats.org/officeDocument/2006/relationships/tags" Target="../tags/tag129.xml"/><Relationship Id="rId123" Type="http://schemas.openxmlformats.org/officeDocument/2006/relationships/tags" Target="../tags/tag128.xml"/><Relationship Id="rId122" Type="http://schemas.openxmlformats.org/officeDocument/2006/relationships/tags" Target="../tags/tag127.xml"/><Relationship Id="rId121" Type="http://schemas.openxmlformats.org/officeDocument/2006/relationships/tags" Target="../tags/tag126.xml"/><Relationship Id="rId120" Type="http://schemas.openxmlformats.org/officeDocument/2006/relationships/tags" Target="../tags/tag125.xml"/><Relationship Id="rId12" Type="http://schemas.openxmlformats.org/officeDocument/2006/relationships/tags" Target="../tags/tag17.xml"/><Relationship Id="rId119" Type="http://schemas.openxmlformats.org/officeDocument/2006/relationships/tags" Target="../tags/tag124.xml"/><Relationship Id="rId118" Type="http://schemas.openxmlformats.org/officeDocument/2006/relationships/tags" Target="../tags/tag123.xml"/><Relationship Id="rId117" Type="http://schemas.openxmlformats.org/officeDocument/2006/relationships/tags" Target="../tags/tag122.xml"/><Relationship Id="rId116" Type="http://schemas.openxmlformats.org/officeDocument/2006/relationships/tags" Target="../tags/tag121.xml"/><Relationship Id="rId115" Type="http://schemas.openxmlformats.org/officeDocument/2006/relationships/tags" Target="../tags/tag120.xml"/><Relationship Id="rId114" Type="http://schemas.openxmlformats.org/officeDocument/2006/relationships/tags" Target="../tags/tag119.xml"/><Relationship Id="rId113" Type="http://schemas.openxmlformats.org/officeDocument/2006/relationships/tags" Target="../tags/tag118.xml"/><Relationship Id="rId112" Type="http://schemas.openxmlformats.org/officeDocument/2006/relationships/tags" Target="../tags/tag117.xml"/><Relationship Id="rId111" Type="http://schemas.openxmlformats.org/officeDocument/2006/relationships/tags" Target="../tags/tag116.xml"/><Relationship Id="rId110" Type="http://schemas.openxmlformats.org/officeDocument/2006/relationships/tags" Target="../tags/tag115.xml"/><Relationship Id="rId11" Type="http://schemas.openxmlformats.org/officeDocument/2006/relationships/tags" Target="../tags/tag16.xml"/><Relationship Id="rId109" Type="http://schemas.openxmlformats.org/officeDocument/2006/relationships/tags" Target="../tags/tag114.xml"/><Relationship Id="rId108" Type="http://schemas.openxmlformats.org/officeDocument/2006/relationships/tags" Target="../tags/tag113.xml"/><Relationship Id="rId107" Type="http://schemas.openxmlformats.org/officeDocument/2006/relationships/tags" Target="../tags/tag112.xml"/><Relationship Id="rId106" Type="http://schemas.openxmlformats.org/officeDocument/2006/relationships/tags" Target="../tags/tag111.xml"/><Relationship Id="rId105" Type="http://schemas.openxmlformats.org/officeDocument/2006/relationships/tags" Target="../tags/tag110.xml"/><Relationship Id="rId104" Type="http://schemas.openxmlformats.org/officeDocument/2006/relationships/tags" Target="../tags/tag109.xml"/><Relationship Id="rId103" Type="http://schemas.openxmlformats.org/officeDocument/2006/relationships/tags" Target="../tags/tag108.xml"/><Relationship Id="rId102" Type="http://schemas.openxmlformats.org/officeDocument/2006/relationships/tags" Target="../tags/tag107.xml"/><Relationship Id="rId101" Type="http://schemas.openxmlformats.org/officeDocument/2006/relationships/tags" Target="../tags/tag106.xml"/><Relationship Id="rId100" Type="http://schemas.openxmlformats.org/officeDocument/2006/relationships/tags" Target="../tags/tag105.xml"/><Relationship Id="rId10" Type="http://schemas.openxmlformats.org/officeDocument/2006/relationships/tags" Target="../tags/tag15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文本框 8"/>
          <p:cNvSpPr txBox="1"/>
          <p:nvPr>
            <p:custDataLst>
              <p:tags r:id="rId1"/>
            </p:custDataLst>
          </p:nvPr>
        </p:nvSpPr>
        <p:spPr>
          <a:xfrm>
            <a:off x="1677035" y="338455"/>
            <a:ext cx="12023725" cy="6604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 fontAlgn="auto"/>
            <a:r>
              <a:rPr lang="zh-CN" sz="3200" noProof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兰亭大黑_GBK" panose="02000000000000000000" charset="-122"/>
                <a:ea typeface="方正兰亭大黑_GBK" panose="02000000000000000000" charset="-122"/>
                <a:cs typeface="+mn-cs"/>
                <a:sym typeface="+mn-ea"/>
              </a:rPr>
              <a:t>以控制成本为核心优化营商环境操作流程图</a:t>
            </a:r>
            <a:r>
              <a:rPr lang="zh-CN" sz="3200" noProof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大标宋简体" panose="03000509000000000000" charset="-122"/>
                <a:ea typeface="方正大标宋简体" panose="03000509000000000000" charset="-122"/>
                <a:cs typeface="方正大标宋简体" panose="03000509000000000000" charset="-122"/>
                <a:sym typeface="+mn-ea"/>
              </a:rPr>
              <a:t>（2023年版）</a:t>
            </a:r>
            <a:endParaRPr lang="zh-CN" sz="3200" noProof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方正大标宋简体" panose="03000509000000000000" charset="-122"/>
              <a:ea typeface="方正大标宋简体" panose="03000509000000000000" charset="-122"/>
              <a:cs typeface="方正大标宋简体" panose="03000509000000000000" charset="-122"/>
              <a:sym typeface="+mn-ea"/>
            </a:endParaRPr>
          </a:p>
          <a:p>
            <a:pPr algn="ctr" fontAlgn="auto"/>
            <a:endParaRPr lang="zh-CN" sz="1800" noProof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  <a:cs typeface="方正大标宋简体" panose="03000509000000000000" charset="-122"/>
              <a:sym typeface="+mn-ea"/>
            </a:endParaRPr>
          </a:p>
          <a:p>
            <a:pPr algn="ctr" fontAlgn="auto"/>
            <a:endParaRPr lang="zh-CN" sz="1800" noProof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  <a:cs typeface="方正大标宋简体" panose="03000509000000000000" charset="-122"/>
              <a:sym typeface="+mn-ea"/>
            </a:endParaRPr>
          </a:p>
        </p:txBody>
      </p:sp>
      <p:sp>
        <p:nvSpPr>
          <p:cNvPr id="11" name="矩形 10"/>
          <p:cNvSpPr/>
          <p:nvPr>
            <p:custDataLst>
              <p:tags r:id="rId2"/>
            </p:custDataLst>
          </p:nvPr>
        </p:nvSpPr>
        <p:spPr>
          <a:xfrm>
            <a:off x="1154430" y="986790"/>
            <a:ext cx="1993265" cy="9020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z="700" strike="noStrike" noProof="1"/>
          </a:p>
        </p:txBody>
      </p:sp>
      <p:sp>
        <p:nvSpPr>
          <p:cNvPr id="12" name="矩形 11"/>
          <p:cNvSpPr/>
          <p:nvPr>
            <p:custDataLst>
              <p:tags r:id="rId3"/>
            </p:custDataLst>
          </p:nvPr>
        </p:nvSpPr>
        <p:spPr>
          <a:xfrm>
            <a:off x="3020060" y="986790"/>
            <a:ext cx="10373995" cy="90201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z="700" strike="noStrike" noProof="1"/>
          </a:p>
        </p:txBody>
      </p:sp>
      <p:sp>
        <p:nvSpPr>
          <p:cNvPr id="13" name="矩形 12"/>
          <p:cNvSpPr/>
          <p:nvPr>
            <p:custDataLst>
              <p:tags r:id="rId4"/>
            </p:custDataLst>
          </p:nvPr>
        </p:nvSpPr>
        <p:spPr>
          <a:xfrm>
            <a:off x="13394690" y="986790"/>
            <a:ext cx="1453515" cy="90201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z="700" strike="noStrike" noProof="1"/>
          </a:p>
        </p:txBody>
      </p:sp>
      <p:sp>
        <p:nvSpPr>
          <p:cNvPr id="8198" name="文本框 14"/>
          <p:cNvSpPr txBox="1"/>
          <p:nvPr>
            <p:custDataLst>
              <p:tags r:id="rId5"/>
            </p:custDataLst>
          </p:nvPr>
        </p:nvSpPr>
        <p:spPr>
          <a:xfrm>
            <a:off x="1517650" y="1069975"/>
            <a:ext cx="1292225" cy="39116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36195" rIns="36195" anchor="ctr" anchorCtr="0"/>
          <a:p>
            <a:pPr algn="ctr" fontAlgn="ctr"/>
            <a:r>
              <a:rPr lang="zh-CN" altLang="en-US" sz="1000" b="1">
                <a:latin typeface="Arial" panose="020B0604020202020204" pitchFamily="34" charset="0"/>
                <a:ea typeface="微软雅黑" panose="020B0503020204020204" charset="-122"/>
              </a:rPr>
              <a:t>准入阶段</a:t>
            </a:r>
            <a:endParaRPr lang="zh-CN" altLang="en-US" sz="10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199" name="文本框 15"/>
          <p:cNvSpPr txBox="1"/>
          <p:nvPr>
            <p:custDataLst>
              <p:tags r:id="rId6"/>
            </p:custDataLst>
          </p:nvPr>
        </p:nvSpPr>
        <p:spPr>
          <a:xfrm>
            <a:off x="1623763" y="1750060"/>
            <a:ext cx="1080000" cy="39116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36195" rIns="36195" anchor="ctr" anchorCtr="0"/>
          <a:p>
            <a:pPr algn="ctr" fontAlgn="ctr"/>
            <a:r>
              <a:rPr lang="zh-CN" altLang="en-US" sz="900">
                <a:latin typeface="Arial" panose="020B0604020202020204" pitchFamily="34" charset="0"/>
                <a:ea typeface="微软雅黑" panose="020B0503020204020204" charset="-122"/>
              </a:rPr>
              <a:t>准入成本</a:t>
            </a:r>
            <a:endParaRPr lang="zh-CN" altLang="en-US" sz="9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200" name="文本框 17"/>
          <p:cNvSpPr txBox="1"/>
          <p:nvPr>
            <p:custDataLst>
              <p:tags r:id="rId7"/>
            </p:custDataLst>
          </p:nvPr>
        </p:nvSpPr>
        <p:spPr>
          <a:xfrm>
            <a:off x="1255177" y="2414905"/>
            <a:ext cx="328295" cy="93027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eaVert" wrap="square" lIns="36195" rIns="36195" anchor="ctr" anchorCtr="0"/>
          <a:p>
            <a:pPr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开办成本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201" name="文本框 18"/>
          <p:cNvSpPr txBox="1"/>
          <p:nvPr>
            <p:custDataLst>
              <p:tags r:id="rId8"/>
            </p:custDataLst>
          </p:nvPr>
        </p:nvSpPr>
        <p:spPr>
          <a:xfrm>
            <a:off x="1730375" y="2414905"/>
            <a:ext cx="328295" cy="93027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eaVert" wrap="square" lIns="36195" rIns="36195" anchor="ctr" anchorCtr="0"/>
          <a:p>
            <a:pPr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办理建筑许可成本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202" name="文本框 23"/>
          <p:cNvSpPr txBox="1"/>
          <p:nvPr>
            <p:custDataLst>
              <p:tags r:id="rId9"/>
            </p:custDataLst>
          </p:nvPr>
        </p:nvSpPr>
        <p:spPr>
          <a:xfrm>
            <a:off x="2175925" y="2414905"/>
            <a:ext cx="328295" cy="93027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eaVert" wrap="square" lIns="36195" rIns="36195" anchor="ctr" anchorCtr="0"/>
          <a:p>
            <a:pPr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基础设施配套成本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203" name="文本框 24"/>
          <p:cNvSpPr txBox="1"/>
          <p:nvPr>
            <p:custDataLst>
              <p:tags r:id="rId10"/>
            </p:custDataLst>
          </p:nvPr>
        </p:nvSpPr>
        <p:spPr>
          <a:xfrm>
            <a:off x="2593478" y="2414905"/>
            <a:ext cx="328295" cy="93027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eaVert" wrap="square" lIns="36195" rIns="36195" anchor="ctr" anchorCtr="0"/>
          <a:p>
            <a:pPr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准营成本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204" name="文本框 25"/>
          <p:cNvSpPr txBox="1"/>
          <p:nvPr>
            <p:custDataLst>
              <p:tags r:id="rId11"/>
            </p:custDataLst>
          </p:nvPr>
        </p:nvSpPr>
        <p:spPr>
          <a:xfrm>
            <a:off x="1203325" y="3578860"/>
            <a:ext cx="432000" cy="182245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36195" rIns="36195" anchor="t" anchorCtr="0"/>
          <a:p>
            <a:pPr algn="l" fontAlgn="ctr"/>
            <a:r>
              <a:rPr lang="zh-CN" altLang="en-US" sz="900">
                <a:latin typeface="华文楷体" panose="02010600040101010101" charset="-122"/>
                <a:ea typeface="华文楷体" panose="02010600040101010101" charset="-122"/>
              </a:rPr>
              <a:t>已达到全国最优（一表申请、一窗发放、一个工作日办结、零费用）</a:t>
            </a:r>
            <a:endParaRPr lang="zh-CN" altLang="en-US" sz="900"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8207" name="文本框 28"/>
          <p:cNvSpPr txBox="1"/>
          <p:nvPr>
            <p:custDataLst>
              <p:tags r:id="rId12"/>
            </p:custDataLst>
          </p:nvPr>
        </p:nvSpPr>
        <p:spPr>
          <a:xfrm>
            <a:off x="7549515" y="1069975"/>
            <a:ext cx="1292225" cy="39116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36195" rIns="36195" anchor="ctr" anchorCtr="0"/>
          <a:p>
            <a:pPr algn="ctr" fontAlgn="ctr"/>
            <a:r>
              <a:rPr lang="zh-CN" altLang="en-US" sz="1000" b="1">
                <a:latin typeface="Arial" panose="020B0604020202020204" pitchFamily="34" charset="0"/>
                <a:ea typeface="微软雅黑" panose="020B0503020204020204" charset="-122"/>
              </a:rPr>
              <a:t>生产经营阶段</a:t>
            </a:r>
            <a:endParaRPr lang="zh-CN" altLang="en-US" sz="10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208" name="文本框 29"/>
          <p:cNvSpPr txBox="1"/>
          <p:nvPr>
            <p:custDataLst>
              <p:tags r:id="rId13"/>
            </p:custDataLst>
          </p:nvPr>
        </p:nvSpPr>
        <p:spPr>
          <a:xfrm>
            <a:off x="3141980" y="1750060"/>
            <a:ext cx="1080000" cy="39116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36195" rIns="36195" anchor="ctr" anchorCtr="0"/>
          <a:p>
            <a:pPr algn="ctr" fontAlgn="ctr"/>
            <a:r>
              <a:rPr lang="zh-CN" altLang="en-US" sz="900">
                <a:latin typeface="Arial" panose="020B0604020202020204" pitchFamily="34" charset="0"/>
                <a:ea typeface="微软雅黑" panose="020B0503020204020204" charset="-122"/>
              </a:rPr>
              <a:t>中介成本</a:t>
            </a:r>
            <a:endParaRPr lang="zh-CN" altLang="en-US" sz="9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209" name="文本框 30"/>
          <p:cNvSpPr txBox="1"/>
          <p:nvPr>
            <p:custDataLst>
              <p:tags r:id="rId14"/>
            </p:custDataLst>
          </p:nvPr>
        </p:nvSpPr>
        <p:spPr>
          <a:xfrm>
            <a:off x="13482955" y="1069975"/>
            <a:ext cx="1292225" cy="39116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36195" rIns="36195" anchor="ctr" anchorCtr="0"/>
          <a:p>
            <a:pPr algn="ctr" fontAlgn="ctr"/>
            <a:r>
              <a:rPr lang="zh-CN" altLang="en-US" sz="1000" b="1">
                <a:latin typeface="Arial" panose="020B0604020202020204" pitchFamily="34" charset="0"/>
                <a:ea typeface="微软雅黑" panose="020B0503020204020204" charset="-122"/>
              </a:rPr>
              <a:t>退出阶段</a:t>
            </a:r>
            <a:endParaRPr lang="zh-CN" altLang="en-US" sz="10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210" name="文本框 32"/>
          <p:cNvSpPr txBox="1"/>
          <p:nvPr>
            <p:custDataLst>
              <p:tags r:id="rId15"/>
            </p:custDataLst>
          </p:nvPr>
        </p:nvSpPr>
        <p:spPr>
          <a:xfrm>
            <a:off x="13631204" y="2416810"/>
            <a:ext cx="331200" cy="89408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mongolianVert" wrap="square" lIns="36195" rIns="36195" anchor="ctr" anchorCtr="0"/>
          <a:p>
            <a:pPr algn="just"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破产成本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211" name="文本框 33"/>
          <p:cNvSpPr txBox="1"/>
          <p:nvPr>
            <p:custDataLst>
              <p:tags r:id="rId16"/>
            </p:custDataLst>
          </p:nvPr>
        </p:nvSpPr>
        <p:spPr>
          <a:xfrm>
            <a:off x="5946775" y="1750060"/>
            <a:ext cx="1080000" cy="39116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36195" rIns="36195" anchor="ctr" anchorCtr="0"/>
          <a:p>
            <a:pPr algn="ctr" fontAlgn="ctr"/>
            <a:r>
              <a:rPr lang="zh-CN" altLang="en-US" sz="900">
                <a:latin typeface="Arial" panose="020B0604020202020204" pitchFamily="34" charset="0"/>
                <a:ea typeface="微软雅黑" panose="020B0503020204020204" charset="-122"/>
              </a:rPr>
              <a:t>要素成本</a:t>
            </a:r>
            <a:endParaRPr lang="zh-CN" altLang="en-US" sz="9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212" name="文本框 34"/>
          <p:cNvSpPr txBox="1"/>
          <p:nvPr>
            <p:custDataLst>
              <p:tags r:id="rId17"/>
            </p:custDataLst>
          </p:nvPr>
        </p:nvSpPr>
        <p:spPr>
          <a:xfrm>
            <a:off x="9328377" y="1750060"/>
            <a:ext cx="1080000" cy="39116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36195" rIns="36195" anchor="ctr" anchorCtr="0"/>
          <a:p>
            <a:pPr algn="ctr" fontAlgn="ctr"/>
            <a:r>
              <a:rPr lang="zh-CN" altLang="en-US" sz="900">
                <a:latin typeface="Arial" panose="020B0604020202020204" pitchFamily="34" charset="0"/>
                <a:ea typeface="微软雅黑" panose="020B0503020204020204" charset="-122"/>
              </a:rPr>
              <a:t>物流成本</a:t>
            </a:r>
            <a:endParaRPr lang="zh-CN" altLang="en-US" sz="9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213" name="文本框 35"/>
          <p:cNvSpPr txBox="1"/>
          <p:nvPr>
            <p:custDataLst>
              <p:tags r:id="rId18"/>
            </p:custDataLst>
          </p:nvPr>
        </p:nvSpPr>
        <p:spPr>
          <a:xfrm>
            <a:off x="10957469" y="1750060"/>
            <a:ext cx="1080000" cy="39116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36195" rIns="36195" anchor="ctr" anchorCtr="0"/>
          <a:p>
            <a:pPr algn="ctr" fontAlgn="ctr"/>
            <a:r>
              <a:rPr lang="zh-CN" altLang="en-US" sz="900">
                <a:latin typeface="Arial" panose="020B0604020202020204" pitchFamily="34" charset="0"/>
                <a:ea typeface="微软雅黑" panose="020B0503020204020204" charset="-122"/>
              </a:rPr>
              <a:t>法治成本</a:t>
            </a:r>
            <a:endParaRPr lang="zh-CN" altLang="en-US" sz="9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214" name="文本框 36"/>
          <p:cNvSpPr txBox="1"/>
          <p:nvPr>
            <p:custDataLst>
              <p:tags r:id="rId19"/>
            </p:custDataLst>
          </p:nvPr>
        </p:nvSpPr>
        <p:spPr>
          <a:xfrm>
            <a:off x="3203575" y="2414270"/>
            <a:ext cx="429260" cy="93027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mongolianVert" wrap="square" lIns="36195" rIns="36195" anchor="ctr" anchorCtr="0"/>
          <a:p>
            <a:pPr algn="l"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行政审批中介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服务事项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216" name="文本框 38"/>
          <p:cNvSpPr txBox="1"/>
          <p:nvPr>
            <p:custDataLst>
              <p:tags r:id="rId20"/>
            </p:custDataLst>
          </p:nvPr>
        </p:nvSpPr>
        <p:spPr>
          <a:xfrm>
            <a:off x="4365838" y="2414905"/>
            <a:ext cx="330200" cy="93027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eaVert" wrap="square" lIns="36195" rIns="36195" anchor="ctr" anchorCtr="0"/>
          <a:p>
            <a:pPr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用工成本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217" name="文本框 39"/>
          <p:cNvSpPr txBox="1"/>
          <p:nvPr>
            <p:custDataLst>
              <p:tags r:id="rId21"/>
            </p:custDataLst>
          </p:nvPr>
        </p:nvSpPr>
        <p:spPr>
          <a:xfrm>
            <a:off x="5733738" y="2414905"/>
            <a:ext cx="329565" cy="93027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eaVert" wrap="square" lIns="36195" rIns="36195" anchor="ctr" anchorCtr="0"/>
          <a:p>
            <a:pPr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用能成本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218" name="文本框 40"/>
          <p:cNvSpPr txBox="1"/>
          <p:nvPr>
            <p:custDataLst>
              <p:tags r:id="rId22"/>
            </p:custDataLst>
          </p:nvPr>
        </p:nvSpPr>
        <p:spPr>
          <a:xfrm>
            <a:off x="7165765" y="2414905"/>
            <a:ext cx="329565" cy="93027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eaVert" wrap="square" lIns="36195" rIns="36195" anchor="ctr" anchorCtr="0"/>
          <a:p>
            <a:pPr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用地成本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219" name="文本框 41"/>
          <p:cNvSpPr txBox="1"/>
          <p:nvPr>
            <p:custDataLst>
              <p:tags r:id="rId23"/>
            </p:custDataLst>
          </p:nvPr>
        </p:nvSpPr>
        <p:spPr>
          <a:xfrm>
            <a:off x="8001635" y="2414905"/>
            <a:ext cx="329565" cy="93027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eaVert" wrap="square" lIns="36195" rIns="36195" anchor="ctr" anchorCtr="0"/>
          <a:p>
            <a:pPr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融资成本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220" name="文本框 42"/>
          <p:cNvSpPr txBox="1"/>
          <p:nvPr>
            <p:custDataLst>
              <p:tags r:id="rId24"/>
            </p:custDataLst>
          </p:nvPr>
        </p:nvSpPr>
        <p:spPr>
          <a:xfrm>
            <a:off x="8836343" y="2414905"/>
            <a:ext cx="330200" cy="93027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eaVert" wrap="square" lIns="36195" rIns="36195" anchor="ctr" anchorCtr="0"/>
          <a:p>
            <a:pPr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综合运输成本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221" name="文本框 46"/>
          <p:cNvSpPr txBox="1"/>
          <p:nvPr>
            <p:custDataLst>
              <p:tags r:id="rId25"/>
            </p:custDataLst>
          </p:nvPr>
        </p:nvSpPr>
        <p:spPr>
          <a:xfrm>
            <a:off x="9707775" y="2414905"/>
            <a:ext cx="329565" cy="93027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eaVert" wrap="square" lIns="36195" rIns="36195" anchor="ctr" anchorCtr="0"/>
          <a:p>
            <a:pPr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通关成本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222" name="文本框 47"/>
          <p:cNvSpPr txBox="1"/>
          <p:nvPr>
            <p:custDataLst>
              <p:tags r:id="rId26"/>
            </p:custDataLst>
          </p:nvPr>
        </p:nvSpPr>
        <p:spPr>
          <a:xfrm>
            <a:off x="10398760" y="2414905"/>
            <a:ext cx="328295" cy="93027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eaVert" wrap="square" lIns="36195" rIns="36195" anchor="ctr" anchorCtr="0"/>
          <a:p>
            <a:pPr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仓储成本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223" name="文本框 48"/>
          <p:cNvSpPr txBox="1"/>
          <p:nvPr>
            <p:custDataLst>
              <p:tags r:id="rId27"/>
            </p:custDataLst>
          </p:nvPr>
        </p:nvSpPr>
        <p:spPr>
          <a:xfrm>
            <a:off x="10842625" y="2414905"/>
            <a:ext cx="330200" cy="93027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eaVert" wrap="square" lIns="36195" rIns="36195" anchor="ctr" anchorCtr="0"/>
          <a:p>
            <a:pPr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诉讼费用成本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224" name="文本框 49"/>
          <p:cNvSpPr txBox="1"/>
          <p:nvPr>
            <p:custDataLst>
              <p:tags r:id="rId28"/>
            </p:custDataLst>
          </p:nvPr>
        </p:nvSpPr>
        <p:spPr>
          <a:xfrm>
            <a:off x="11326072" y="2414905"/>
            <a:ext cx="329565" cy="93027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eaVert" wrap="square" lIns="36195" rIns="36195" anchor="ctr" anchorCtr="0"/>
          <a:p>
            <a:pPr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维权时间成本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225" name="文本框 50"/>
          <p:cNvSpPr txBox="1"/>
          <p:nvPr>
            <p:custDataLst>
              <p:tags r:id="rId29"/>
            </p:custDataLst>
          </p:nvPr>
        </p:nvSpPr>
        <p:spPr>
          <a:xfrm>
            <a:off x="11920963" y="2414905"/>
            <a:ext cx="329565" cy="93027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eaVert" wrap="square" lIns="36195" rIns="36195" anchor="ctr" anchorCtr="0"/>
          <a:p>
            <a:pPr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知识产权保护成本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cxnSp>
        <p:nvCxnSpPr>
          <p:cNvPr id="52" name="肘形连接符 51"/>
          <p:cNvCxnSpPr>
            <a:stCxn id="8213" idx="2"/>
            <a:endCxn id="8223" idx="0"/>
          </p:cNvCxnSpPr>
          <p:nvPr>
            <p:custDataLst>
              <p:tags r:id="rId30"/>
            </p:custDataLst>
          </p:nvPr>
        </p:nvCxnSpPr>
        <p:spPr>
          <a:xfrm rot="5400000">
            <a:off x="11115993" y="2032953"/>
            <a:ext cx="273685" cy="49022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肘形连接符 52"/>
          <p:cNvCxnSpPr>
            <a:stCxn id="8213" idx="2"/>
            <a:endCxn id="8224" idx="0"/>
          </p:cNvCxnSpPr>
          <p:nvPr>
            <p:custDataLst>
              <p:tags r:id="rId31"/>
            </p:custDataLst>
          </p:nvPr>
        </p:nvCxnSpPr>
        <p:spPr>
          <a:xfrm rot="5400000">
            <a:off x="11357610" y="2274570"/>
            <a:ext cx="273685" cy="6985"/>
          </a:xfrm>
          <a:prstGeom prst="bentConnector3">
            <a:avLst>
              <a:gd name="adj1" fmla="val 5011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肘形连接符 53"/>
          <p:cNvCxnSpPr>
            <a:stCxn id="8213" idx="2"/>
            <a:endCxn id="8225" idx="0"/>
          </p:cNvCxnSpPr>
          <p:nvPr>
            <p:custDataLst>
              <p:tags r:id="rId32"/>
            </p:custDataLst>
          </p:nvPr>
        </p:nvCxnSpPr>
        <p:spPr>
          <a:xfrm rot="5400000" flipV="1">
            <a:off x="11655108" y="1984058"/>
            <a:ext cx="273685" cy="58801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肘形连接符 54"/>
          <p:cNvCxnSpPr>
            <a:stCxn id="8212" idx="2"/>
            <a:endCxn id="8221" idx="0"/>
          </p:cNvCxnSpPr>
          <p:nvPr>
            <p:custDataLst>
              <p:tags r:id="rId33"/>
            </p:custDataLst>
          </p:nvPr>
        </p:nvCxnSpPr>
        <p:spPr>
          <a:xfrm rot="5400000" flipV="1">
            <a:off x="9733915" y="2275840"/>
            <a:ext cx="273685" cy="4445"/>
          </a:xfrm>
          <a:prstGeom prst="bentConnector3">
            <a:avLst>
              <a:gd name="adj1" fmla="val 5011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肘形连接符 55"/>
          <p:cNvCxnSpPr>
            <a:stCxn id="8212" idx="2"/>
            <a:endCxn id="8222" idx="0"/>
          </p:cNvCxnSpPr>
          <p:nvPr>
            <p:custDataLst>
              <p:tags r:id="rId34"/>
            </p:custDataLst>
          </p:nvPr>
        </p:nvCxnSpPr>
        <p:spPr>
          <a:xfrm rot="5400000" flipV="1">
            <a:off x="10079038" y="1930718"/>
            <a:ext cx="273685" cy="69469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肘形连接符 56"/>
          <p:cNvCxnSpPr>
            <a:stCxn id="8212" idx="2"/>
            <a:endCxn id="8220" idx="0"/>
          </p:cNvCxnSpPr>
          <p:nvPr>
            <p:custDataLst>
              <p:tags r:id="rId35"/>
            </p:custDataLst>
          </p:nvPr>
        </p:nvCxnSpPr>
        <p:spPr>
          <a:xfrm rot="5400000">
            <a:off x="9298305" y="1844675"/>
            <a:ext cx="273685" cy="866775"/>
          </a:xfrm>
          <a:prstGeom prst="bentConnector3">
            <a:avLst>
              <a:gd name="adj1" fmla="val 5011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肘形连接符 57"/>
          <p:cNvCxnSpPr>
            <a:stCxn id="8211" idx="2"/>
            <a:endCxn id="8216" idx="0"/>
          </p:cNvCxnSpPr>
          <p:nvPr>
            <p:custDataLst>
              <p:tags r:id="rId36"/>
            </p:custDataLst>
          </p:nvPr>
        </p:nvCxnSpPr>
        <p:spPr>
          <a:xfrm rot="5400000">
            <a:off x="5372100" y="1299845"/>
            <a:ext cx="273685" cy="1956435"/>
          </a:xfrm>
          <a:prstGeom prst="bentConnector3">
            <a:avLst>
              <a:gd name="adj1" fmla="val 5011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肘形连接符 58"/>
          <p:cNvCxnSpPr>
            <a:stCxn id="8211" idx="2"/>
            <a:endCxn id="8217" idx="0"/>
          </p:cNvCxnSpPr>
          <p:nvPr>
            <p:custDataLst>
              <p:tags r:id="rId37"/>
            </p:custDataLst>
          </p:nvPr>
        </p:nvCxnSpPr>
        <p:spPr>
          <a:xfrm rot="5400000">
            <a:off x="6056313" y="1984058"/>
            <a:ext cx="273685" cy="58801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肘形连接符 59"/>
          <p:cNvCxnSpPr>
            <a:stCxn id="8211" idx="2"/>
            <a:endCxn id="8218" idx="0"/>
          </p:cNvCxnSpPr>
          <p:nvPr>
            <p:custDataLst>
              <p:tags r:id="rId38"/>
            </p:custDataLst>
          </p:nvPr>
        </p:nvCxnSpPr>
        <p:spPr>
          <a:xfrm rot="5400000" flipV="1">
            <a:off x="6772275" y="1856105"/>
            <a:ext cx="273685" cy="843915"/>
          </a:xfrm>
          <a:prstGeom prst="bentConnector3">
            <a:avLst>
              <a:gd name="adj1" fmla="val 5011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肘形连接符 60"/>
          <p:cNvCxnSpPr>
            <a:stCxn id="8211" idx="2"/>
            <a:endCxn id="8219" idx="0"/>
          </p:cNvCxnSpPr>
          <p:nvPr>
            <p:custDataLst>
              <p:tags r:id="rId39"/>
            </p:custDataLst>
          </p:nvPr>
        </p:nvCxnSpPr>
        <p:spPr>
          <a:xfrm rot="5400000" flipV="1">
            <a:off x="7190105" y="1438275"/>
            <a:ext cx="273685" cy="1679575"/>
          </a:xfrm>
          <a:prstGeom prst="bentConnector3">
            <a:avLst>
              <a:gd name="adj1" fmla="val 5011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肘形连接符 61"/>
          <p:cNvCxnSpPr>
            <a:stCxn id="8208" idx="2"/>
            <a:endCxn id="8214" idx="0"/>
          </p:cNvCxnSpPr>
          <p:nvPr>
            <p:custDataLst>
              <p:tags r:id="rId40"/>
            </p:custDataLst>
          </p:nvPr>
        </p:nvCxnSpPr>
        <p:spPr>
          <a:xfrm rot="5400000">
            <a:off x="3413760" y="2145665"/>
            <a:ext cx="273050" cy="2641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肘形连接符 63"/>
          <p:cNvCxnSpPr>
            <a:stCxn id="63" idx="2"/>
            <a:endCxn id="8210" idx="0"/>
          </p:cNvCxnSpPr>
          <p:nvPr>
            <p:custDataLst>
              <p:tags r:id="rId41"/>
            </p:custDataLst>
          </p:nvPr>
        </p:nvCxnSpPr>
        <p:spPr>
          <a:xfrm rot="5400000">
            <a:off x="13825220" y="2112645"/>
            <a:ext cx="275590" cy="33274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肘形连接符 64"/>
          <p:cNvCxnSpPr>
            <a:stCxn id="8198" idx="2"/>
            <a:endCxn id="8199" idx="0"/>
          </p:cNvCxnSpPr>
          <p:nvPr>
            <p:custDataLst>
              <p:tags r:id="rId42"/>
            </p:custDataLst>
          </p:nvPr>
        </p:nvCxnSpPr>
        <p:spPr>
          <a:xfrm rot="5400000" flipV="1">
            <a:off x="2019618" y="1605598"/>
            <a:ext cx="288925" cy="317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肘形连接符 65"/>
          <p:cNvCxnSpPr>
            <a:stCxn id="8199" idx="2"/>
            <a:endCxn id="8200" idx="0"/>
          </p:cNvCxnSpPr>
          <p:nvPr>
            <p:custDataLst>
              <p:tags r:id="rId43"/>
            </p:custDataLst>
          </p:nvPr>
        </p:nvCxnSpPr>
        <p:spPr>
          <a:xfrm rot="5400000">
            <a:off x="1655128" y="1905953"/>
            <a:ext cx="273685" cy="74422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肘形连接符 66"/>
          <p:cNvCxnSpPr>
            <a:stCxn id="8199" idx="2"/>
            <a:endCxn id="8201" idx="0"/>
          </p:cNvCxnSpPr>
          <p:nvPr>
            <p:custDataLst>
              <p:tags r:id="rId44"/>
            </p:custDataLst>
          </p:nvPr>
        </p:nvCxnSpPr>
        <p:spPr>
          <a:xfrm rot="5400000">
            <a:off x="1892618" y="2143443"/>
            <a:ext cx="273685" cy="26924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肘形连接符 67"/>
          <p:cNvCxnSpPr>
            <a:stCxn id="8199" idx="2"/>
            <a:endCxn id="8202" idx="0"/>
          </p:cNvCxnSpPr>
          <p:nvPr>
            <p:custDataLst>
              <p:tags r:id="rId45"/>
            </p:custDataLst>
          </p:nvPr>
        </p:nvCxnSpPr>
        <p:spPr>
          <a:xfrm rot="5400000" flipV="1">
            <a:off x="2115503" y="2189798"/>
            <a:ext cx="273685" cy="17653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肘形连接符 68"/>
          <p:cNvCxnSpPr>
            <a:stCxn id="8199" idx="2"/>
            <a:endCxn id="8203" idx="0"/>
          </p:cNvCxnSpPr>
          <p:nvPr>
            <p:custDataLst>
              <p:tags r:id="rId46"/>
            </p:custDataLst>
          </p:nvPr>
        </p:nvCxnSpPr>
        <p:spPr>
          <a:xfrm rot="5400000" flipV="1">
            <a:off x="2324100" y="1981200"/>
            <a:ext cx="273685" cy="593725"/>
          </a:xfrm>
          <a:prstGeom prst="bentConnector3">
            <a:avLst>
              <a:gd name="adj1" fmla="val 5011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肘形连接符 70"/>
          <p:cNvCxnSpPr>
            <a:stCxn id="8200" idx="2"/>
            <a:endCxn id="8204" idx="0"/>
          </p:cNvCxnSpPr>
          <p:nvPr>
            <p:custDataLst>
              <p:tags r:id="rId47"/>
            </p:custDataLst>
          </p:nvPr>
        </p:nvCxnSpPr>
        <p:spPr>
          <a:xfrm rot="5400000">
            <a:off x="1302703" y="3461703"/>
            <a:ext cx="233680" cy="635"/>
          </a:xfrm>
          <a:prstGeom prst="bentConnector3">
            <a:avLst>
              <a:gd name="adj1" fmla="val 4986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肘形连接符 75"/>
          <p:cNvCxnSpPr>
            <a:stCxn id="8207" idx="2"/>
            <a:endCxn id="8211" idx="0"/>
          </p:cNvCxnSpPr>
          <p:nvPr>
            <p:custDataLst>
              <p:tags r:id="rId48"/>
            </p:custDataLst>
          </p:nvPr>
        </p:nvCxnSpPr>
        <p:spPr>
          <a:xfrm rot="5400000">
            <a:off x="7197090" y="751205"/>
            <a:ext cx="288925" cy="1708785"/>
          </a:xfrm>
          <a:prstGeom prst="bentConnector3">
            <a:avLst>
              <a:gd name="adj1" fmla="val 5011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肘形连接符 76"/>
          <p:cNvCxnSpPr>
            <a:stCxn id="8207" idx="2"/>
            <a:endCxn id="8212" idx="0"/>
          </p:cNvCxnSpPr>
          <p:nvPr>
            <p:custDataLst>
              <p:tags r:id="rId49"/>
            </p:custDataLst>
          </p:nvPr>
        </p:nvCxnSpPr>
        <p:spPr>
          <a:xfrm rot="5400000" flipV="1">
            <a:off x="8887778" y="769303"/>
            <a:ext cx="288925" cy="167259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肘形连接符 77"/>
          <p:cNvCxnSpPr>
            <a:stCxn id="8207" idx="2"/>
            <a:endCxn id="8208" idx="0"/>
          </p:cNvCxnSpPr>
          <p:nvPr>
            <p:custDataLst>
              <p:tags r:id="rId50"/>
            </p:custDataLst>
          </p:nvPr>
        </p:nvCxnSpPr>
        <p:spPr>
          <a:xfrm rot="5400000">
            <a:off x="5794693" y="-651192"/>
            <a:ext cx="288925" cy="451358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肘形连接符 79"/>
          <p:cNvCxnSpPr>
            <a:stCxn id="8207" idx="2"/>
            <a:endCxn id="8213" idx="0"/>
          </p:cNvCxnSpPr>
          <p:nvPr>
            <p:custDataLst>
              <p:tags r:id="rId51"/>
            </p:custDataLst>
          </p:nvPr>
        </p:nvCxnSpPr>
        <p:spPr>
          <a:xfrm rot="5400000" flipV="1">
            <a:off x="9702483" y="-45402"/>
            <a:ext cx="288925" cy="33020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接箭头连接符 81"/>
          <p:cNvCxnSpPr>
            <a:stCxn id="8198" idx="3"/>
            <a:endCxn id="8207" idx="1"/>
          </p:cNvCxnSpPr>
          <p:nvPr>
            <p:custDataLst>
              <p:tags r:id="rId52"/>
            </p:custDataLst>
          </p:nvPr>
        </p:nvCxnSpPr>
        <p:spPr>
          <a:xfrm>
            <a:off x="2809875" y="1265555"/>
            <a:ext cx="47396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接箭头连接符 82"/>
          <p:cNvCxnSpPr>
            <a:stCxn id="8207" idx="3"/>
            <a:endCxn id="8209" idx="1"/>
          </p:cNvCxnSpPr>
          <p:nvPr>
            <p:custDataLst>
              <p:tags r:id="rId53"/>
            </p:custDataLst>
          </p:nvPr>
        </p:nvCxnSpPr>
        <p:spPr>
          <a:xfrm>
            <a:off x="8841740" y="1265555"/>
            <a:ext cx="46412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53" name="文本框 83"/>
          <p:cNvSpPr txBox="1"/>
          <p:nvPr>
            <p:custDataLst>
              <p:tags r:id="rId54"/>
            </p:custDataLst>
          </p:nvPr>
        </p:nvSpPr>
        <p:spPr>
          <a:xfrm>
            <a:off x="3103245" y="3578860"/>
            <a:ext cx="629920" cy="182308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36195" rIns="36195" anchor="t" anchorCtr="0"/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1.“网上中介超市”模式全省覆盖率达100%，各市州“网上中介超市”入驻机构不低于100家</a:t>
            </a:r>
            <a:endParaRPr lang="zh-CN" altLang="en-US" sz="800">
              <a:latin typeface="+mn-ea"/>
              <a:ea typeface="+mn-ea"/>
              <a:cs typeface="+mn-ea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2.全年整体降低市场主体中介成本10%以上</a:t>
            </a:r>
            <a:endParaRPr lang="zh-CN" altLang="en-US" sz="800">
              <a:latin typeface="+mn-ea"/>
              <a:ea typeface="+mn-ea"/>
              <a:cs typeface="+mn-ea"/>
            </a:endParaRPr>
          </a:p>
        </p:txBody>
      </p:sp>
      <p:sp>
        <p:nvSpPr>
          <p:cNvPr id="8259" name="文本框 89"/>
          <p:cNvSpPr txBox="1"/>
          <p:nvPr>
            <p:custDataLst>
              <p:tags r:id="rId55"/>
            </p:custDataLst>
          </p:nvPr>
        </p:nvSpPr>
        <p:spPr>
          <a:xfrm>
            <a:off x="4211533" y="3589020"/>
            <a:ext cx="638810" cy="182308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36195" rIns="36195" anchor="t" anchorCtr="0"/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1.2023年减轻企业养老、失业、工伤三项保险负担20亿元以上</a:t>
            </a:r>
            <a:endParaRPr lang="zh-CN" altLang="en-US" sz="800">
              <a:latin typeface="+mn-ea"/>
              <a:ea typeface="+mn-ea"/>
              <a:cs typeface="+mn-ea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2.2023年我省企业人工成本增长率不高于GDP增长率</a:t>
            </a:r>
            <a:endParaRPr lang="zh-CN" altLang="en-US" sz="800">
              <a:latin typeface="+mn-ea"/>
              <a:ea typeface="+mn-ea"/>
              <a:cs typeface="+mn-ea"/>
            </a:endParaRPr>
          </a:p>
        </p:txBody>
      </p:sp>
      <p:sp>
        <p:nvSpPr>
          <p:cNvPr id="8265" name="文本框 97"/>
          <p:cNvSpPr txBox="1"/>
          <p:nvPr>
            <p:custDataLst>
              <p:tags r:id="rId56"/>
            </p:custDataLst>
          </p:nvPr>
        </p:nvSpPr>
        <p:spPr>
          <a:xfrm>
            <a:off x="7060673" y="3578860"/>
            <a:ext cx="539750" cy="182308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36195" rIns="36195" anchor="t" anchorCtr="0"/>
          <a:p>
            <a:pPr algn="just" fontAlgn="ctr">
              <a:buClrTx/>
              <a:buSzTx/>
              <a:buNone/>
            </a:pPr>
            <a:r>
              <a:rPr lang="zh-CN" altLang="en-US" sz="800">
                <a:latin typeface="+mn-ea"/>
                <a:ea typeface="+mn-ea"/>
                <a:cs typeface="+mn-ea"/>
                <a:sym typeface="微软雅黑" panose="020B0503020204020204" charset="-122"/>
              </a:rPr>
              <a:t>1.</a:t>
            </a:r>
            <a:r>
              <a:rPr lang="zh-CN" altLang="en-US" sz="800">
                <a:sym typeface="微软雅黑" panose="020B0503020204020204" charset="-122"/>
              </a:rPr>
              <a:t>工业用地地价涨幅控制在</a:t>
            </a:r>
            <a:r>
              <a:rPr lang="en-US" altLang="zh-CN" sz="800">
                <a:sym typeface="微软雅黑" panose="020B0503020204020204" charset="-122"/>
              </a:rPr>
              <a:t>10%</a:t>
            </a:r>
            <a:r>
              <a:rPr lang="zh-CN" altLang="en-US" sz="800">
                <a:sym typeface="微软雅黑" panose="020B0503020204020204" charset="-122"/>
              </a:rPr>
              <a:t>以内</a:t>
            </a:r>
            <a:endParaRPr lang="zh-CN" altLang="en-US" sz="800">
              <a:sym typeface="微软雅黑" panose="020B0503020204020204" charset="-122"/>
            </a:endParaRPr>
          </a:p>
          <a:p>
            <a:pPr algn="just" fontAlgn="ctr">
              <a:buClrTx/>
              <a:buSzTx/>
              <a:buNone/>
            </a:pPr>
            <a:r>
              <a:rPr lang="zh-CN" altLang="en-US" sz="800">
                <a:latin typeface="+mn-ea"/>
                <a:ea typeface="+mn-ea"/>
                <a:cs typeface="+mn-ea"/>
                <a:sym typeface="微软雅黑" panose="020B0503020204020204" charset="-122"/>
              </a:rPr>
              <a:t>2.全省新增标准地同比增长5%</a:t>
            </a:r>
            <a:endParaRPr lang="zh-CN" altLang="en-US" sz="800">
              <a:latin typeface="+mn-ea"/>
              <a:ea typeface="+mn-ea"/>
              <a:cs typeface="+mn-ea"/>
              <a:sym typeface="微软雅黑" panose="020B0503020204020204" charset="-122"/>
            </a:endParaRPr>
          </a:p>
        </p:txBody>
      </p:sp>
      <p:sp>
        <p:nvSpPr>
          <p:cNvPr id="8266" name="文本框 98"/>
          <p:cNvSpPr txBox="1"/>
          <p:nvPr>
            <p:custDataLst>
              <p:tags r:id="rId57"/>
            </p:custDataLst>
          </p:nvPr>
        </p:nvSpPr>
        <p:spPr>
          <a:xfrm>
            <a:off x="7744460" y="3578860"/>
            <a:ext cx="843915" cy="182308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36195" rIns="36195" anchor="t" anchorCtr="0"/>
          <a:p>
            <a:pPr algn="just" fontAlgn="ctr">
              <a:buClrTx/>
              <a:buSzTx/>
              <a:buNone/>
            </a:pPr>
            <a:r>
              <a:rPr lang="zh-CN" altLang="en-US" sz="800">
                <a:latin typeface="+mn-ea"/>
                <a:ea typeface="+mn-ea"/>
                <a:cs typeface="+mn-ea"/>
                <a:sym typeface="微软雅黑" panose="020B0503020204020204" charset="-122"/>
              </a:rPr>
              <a:t>1.市场主体增信进一步强化，新增个体工商户经营性信用贷款达200亿元</a:t>
            </a:r>
            <a:endParaRPr lang="zh-CN" altLang="en-US" sz="800">
              <a:latin typeface="+mn-ea"/>
              <a:ea typeface="+mn-ea"/>
              <a:cs typeface="+mn-ea"/>
              <a:sym typeface="微软雅黑" panose="020B0503020204020204" charset="-122"/>
            </a:endParaRPr>
          </a:p>
          <a:p>
            <a:pPr algn="just" fontAlgn="ctr">
              <a:buClrTx/>
              <a:buSzTx/>
              <a:buNone/>
            </a:pPr>
            <a:r>
              <a:rPr lang="zh-CN" altLang="en-US" sz="800">
                <a:latin typeface="+mn-ea"/>
                <a:ea typeface="+mn-ea"/>
                <a:cs typeface="+mn-ea"/>
                <a:sym typeface="微软雅黑" panose="020B0503020204020204" charset="-122"/>
              </a:rPr>
              <a:t>2.全省普惠小微贷款新增1500亿元以上</a:t>
            </a:r>
            <a:endParaRPr lang="zh-CN" altLang="en-US" sz="800">
              <a:latin typeface="+mn-ea"/>
              <a:ea typeface="+mn-ea"/>
              <a:cs typeface="+mn-ea"/>
              <a:sym typeface="微软雅黑" panose="020B0503020204020204" charset="-122"/>
            </a:endParaRPr>
          </a:p>
          <a:p>
            <a:pPr algn="just" fontAlgn="ctr">
              <a:buClrTx/>
              <a:buSzTx/>
              <a:buNone/>
            </a:pPr>
            <a:r>
              <a:rPr lang="zh-CN" altLang="en-US" sz="800">
                <a:latin typeface="+mn-ea"/>
                <a:ea typeface="+mn-ea"/>
                <a:cs typeface="+mn-ea"/>
                <a:sym typeface="微软雅黑" panose="020B0503020204020204" charset="-122"/>
              </a:rPr>
              <a:t>3.对符合条件的个体工商户担保费率降至1%以下</a:t>
            </a:r>
            <a:endParaRPr lang="zh-CN" altLang="en-US" sz="800">
              <a:latin typeface="+mn-ea"/>
              <a:ea typeface="+mn-ea"/>
              <a:cs typeface="+mn-ea"/>
              <a:sym typeface="微软雅黑" panose="020B0503020204020204" charset="-122"/>
            </a:endParaRPr>
          </a:p>
        </p:txBody>
      </p:sp>
      <p:sp>
        <p:nvSpPr>
          <p:cNvPr id="8269" name="文本框 101"/>
          <p:cNvSpPr txBox="1"/>
          <p:nvPr>
            <p:custDataLst>
              <p:tags r:id="rId58"/>
            </p:custDataLst>
          </p:nvPr>
        </p:nvSpPr>
        <p:spPr>
          <a:xfrm>
            <a:off x="8749442" y="3578860"/>
            <a:ext cx="504000" cy="182308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36195" rIns="36195" anchor="t" anchorCtr="0"/>
          <a:p>
            <a:pPr algn="just" fontAlgn="ctr">
              <a:buClrTx/>
              <a:buSzTx/>
              <a:buNone/>
            </a:pPr>
            <a:r>
              <a:rPr lang="zh-CN" altLang="en-US" sz="800">
                <a:latin typeface="+mn-ea"/>
                <a:ea typeface="+mn-ea"/>
                <a:cs typeface="+mn-ea"/>
                <a:sym typeface="+mn-ea"/>
              </a:rPr>
              <a:t>铁路、水运货运量同比增长</a:t>
            </a:r>
            <a:r>
              <a:rPr lang="en-US" altLang="zh-CN" sz="800">
                <a:latin typeface="+mn-ea"/>
                <a:ea typeface="+mn-ea"/>
                <a:cs typeface="+mn-ea"/>
                <a:sym typeface="+mn-ea"/>
              </a:rPr>
              <a:t>5%</a:t>
            </a:r>
            <a:r>
              <a:rPr lang="zh-CN" altLang="en-US" sz="800">
                <a:latin typeface="+mn-ea"/>
                <a:ea typeface="+mn-ea"/>
                <a:cs typeface="+mn-ea"/>
                <a:sym typeface="+mn-ea"/>
              </a:rPr>
              <a:t>，多式联运集装箱量增长15%以上</a:t>
            </a:r>
            <a:endParaRPr lang="zh-CN" altLang="en-US" sz="800">
              <a:latin typeface="+mn-ea"/>
              <a:ea typeface="+mn-ea"/>
              <a:cs typeface="+mn-ea"/>
              <a:sym typeface="+mn-ea"/>
            </a:endParaRPr>
          </a:p>
          <a:p>
            <a:pPr algn="just" fontAlgn="ctr">
              <a:buClrTx/>
              <a:buSzTx/>
              <a:buNone/>
            </a:pPr>
            <a:endParaRPr lang="zh-CN" altLang="en-US" sz="800">
              <a:latin typeface="+mn-ea"/>
              <a:ea typeface="+mn-ea"/>
              <a:cs typeface="+mn-ea"/>
              <a:sym typeface="微软雅黑" panose="020B0503020204020204" charset="-122"/>
            </a:endParaRPr>
          </a:p>
        </p:txBody>
      </p:sp>
      <p:sp>
        <p:nvSpPr>
          <p:cNvPr id="8274" name="文本框 106"/>
          <p:cNvSpPr txBox="1"/>
          <p:nvPr>
            <p:custDataLst>
              <p:tags r:id="rId59"/>
            </p:custDataLst>
          </p:nvPr>
        </p:nvSpPr>
        <p:spPr>
          <a:xfrm>
            <a:off x="9409643" y="3578860"/>
            <a:ext cx="925830" cy="182308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36195" rIns="36195" anchor="t" anchorCtr="0"/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  <a:sym typeface="微软雅黑" panose="020B0503020204020204" charset="-122"/>
              </a:rPr>
              <a:t>1.进出口申报货运量增长</a:t>
            </a:r>
            <a:r>
              <a:rPr lang="en-US" altLang="zh-CN" sz="800">
                <a:latin typeface="+mn-ea"/>
                <a:ea typeface="+mn-ea"/>
                <a:cs typeface="+mn-ea"/>
                <a:sym typeface="微软雅黑" panose="020B0503020204020204" charset="-122"/>
              </a:rPr>
              <a:t>10%</a:t>
            </a:r>
            <a:endParaRPr lang="zh-CN" altLang="en-US" sz="800">
              <a:latin typeface="+mn-ea"/>
              <a:ea typeface="+mn-ea"/>
              <a:cs typeface="+mn-ea"/>
              <a:sym typeface="微软雅黑" panose="020B0503020204020204" charset="-122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en-US" altLang="zh-CN" sz="800">
                <a:latin typeface="+mn-ea"/>
                <a:ea typeface="+mn-ea"/>
                <a:cs typeface="+mn-ea"/>
                <a:sym typeface="微软雅黑" panose="020B0503020204020204" charset="-122"/>
              </a:rPr>
              <a:t>2.</a:t>
            </a:r>
            <a:r>
              <a:rPr lang="zh-CN" altLang="en-US" sz="800">
                <a:latin typeface="+mn-ea"/>
                <a:ea typeface="+mn-ea"/>
                <a:cs typeface="+mn-ea"/>
                <a:sym typeface="微软雅黑" panose="020B0503020204020204" charset="-122"/>
              </a:rPr>
              <a:t>精简口岸收费项目，落实收费目录清单公示制度，清单之外“无收费”，清单之内”强监管”</a:t>
            </a:r>
            <a:endParaRPr lang="zh-CN" altLang="en-US" sz="800">
              <a:latin typeface="+mn-ea"/>
              <a:ea typeface="+mn-ea"/>
              <a:cs typeface="+mn-ea"/>
              <a:sym typeface="微软雅黑" panose="020B0503020204020204" charset="-122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en-US" altLang="zh-CN" sz="800">
                <a:latin typeface="+mn-ea"/>
                <a:ea typeface="+mn-ea"/>
                <a:cs typeface="+mn-ea"/>
                <a:sym typeface="微软雅黑" panose="020B0503020204020204" charset="-122"/>
              </a:rPr>
              <a:t>3</a:t>
            </a:r>
            <a:r>
              <a:rPr lang="zh-CN" altLang="en-US" sz="800">
                <a:latin typeface="+mn-ea"/>
                <a:ea typeface="+mn-ea"/>
                <a:cs typeface="+mn-ea"/>
                <a:sym typeface="微软雅黑" panose="020B0503020204020204" charset="-122"/>
              </a:rPr>
              <a:t>.全省一类、二类出口企业出口退税平均办理时间压缩至3个工作日之内</a:t>
            </a:r>
            <a:endParaRPr lang="zh-CN" altLang="en-US" sz="800">
              <a:latin typeface="+mn-ea"/>
              <a:ea typeface="+mn-ea"/>
              <a:cs typeface="+mn-ea"/>
              <a:sym typeface="微软雅黑" panose="020B0503020204020204" charset="-122"/>
            </a:endParaRPr>
          </a:p>
        </p:txBody>
      </p:sp>
      <p:sp>
        <p:nvSpPr>
          <p:cNvPr id="8275" name="文本框 107"/>
          <p:cNvSpPr txBox="1"/>
          <p:nvPr>
            <p:custDataLst>
              <p:tags r:id="rId60"/>
            </p:custDataLst>
          </p:nvPr>
        </p:nvSpPr>
        <p:spPr>
          <a:xfrm>
            <a:off x="10444480" y="3578860"/>
            <a:ext cx="236855" cy="182308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36195" rIns="36195" anchor="t" anchorCtr="0"/>
          <a:p>
            <a:pPr algn="ctr" fontAlgn="ctr"/>
            <a:r>
              <a:rPr lang="zh-CN" altLang="en-US" sz="900">
                <a:latin typeface="华文楷体" panose="02010600040101010101" charset="-122"/>
                <a:ea typeface="华文楷体" panose="02010600040101010101" charset="-122"/>
                <a:sym typeface="微软雅黑" panose="020B0503020204020204" charset="-122"/>
              </a:rPr>
              <a:t>属市场调节</a:t>
            </a:r>
            <a:endParaRPr lang="zh-CN" altLang="en-US" sz="900">
              <a:latin typeface="华文楷体" panose="02010600040101010101" charset="-122"/>
              <a:ea typeface="华文楷体" panose="02010600040101010101" charset="-122"/>
              <a:sym typeface="微软雅黑" panose="020B0503020204020204" charset="-122"/>
            </a:endParaRPr>
          </a:p>
        </p:txBody>
      </p:sp>
      <p:sp>
        <p:nvSpPr>
          <p:cNvPr id="8276" name="文本框 108"/>
          <p:cNvSpPr txBox="1"/>
          <p:nvPr>
            <p:custDataLst>
              <p:tags r:id="rId61"/>
            </p:custDataLst>
          </p:nvPr>
        </p:nvSpPr>
        <p:spPr>
          <a:xfrm>
            <a:off x="10893108" y="3578860"/>
            <a:ext cx="229235" cy="182308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36195" rIns="36195" anchor="t" anchorCtr="0"/>
          <a:p>
            <a:pPr algn="ctr" fontAlgn="ctr"/>
            <a:r>
              <a:rPr lang="zh-CN" altLang="en-US" sz="900">
                <a:latin typeface="华文楷体" panose="02010600040101010101" charset="-122"/>
                <a:ea typeface="华文楷体" panose="02010600040101010101" charset="-122"/>
                <a:sym typeface="微软雅黑" panose="020B0503020204020204" charset="-122"/>
              </a:rPr>
              <a:t>属中央立项收费</a:t>
            </a:r>
            <a:endParaRPr lang="zh-CN" altLang="en-US" sz="900">
              <a:latin typeface="华文楷体" panose="02010600040101010101" charset="-122"/>
              <a:ea typeface="华文楷体" panose="02010600040101010101" charset="-122"/>
              <a:sym typeface="微软雅黑" panose="020B0503020204020204" charset="-122"/>
            </a:endParaRPr>
          </a:p>
        </p:txBody>
      </p:sp>
      <p:sp>
        <p:nvSpPr>
          <p:cNvPr id="8278" name="文本框 110"/>
          <p:cNvSpPr txBox="1"/>
          <p:nvPr>
            <p:custDataLst>
              <p:tags r:id="rId62"/>
            </p:custDataLst>
          </p:nvPr>
        </p:nvSpPr>
        <p:spPr>
          <a:xfrm>
            <a:off x="11229235" y="3578860"/>
            <a:ext cx="523240" cy="182308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36195" rIns="36195" anchor="t" anchorCtr="0"/>
          <a:p>
            <a:pPr algn="just" fontAlgn="ctr">
              <a:buClrTx/>
              <a:buSzTx/>
              <a:buNone/>
            </a:pPr>
            <a:r>
              <a:rPr lang="zh-CN" altLang="en-US" sz="800">
                <a:latin typeface="+mn-ea"/>
                <a:ea typeface="+mn-ea"/>
                <a:cs typeface="+mn-ea"/>
                <a:sym typeface="微软雅黑" panose="020B0503020204020204" charset="-122"/>
              </a:rPr>
              <a:t>将全省解决商业纠纷平均耗时较上年压缩10%</a:t>
            </a:r>
            <a:endParaRPr lang="zh-CN" altLang="en-US" sz="800">
              <a:latin typeface="+mn-ea"/>
              <a:ea typeface="+mn-ea"/>
              <a:cs typeface="+mn-ea"/>
              <a:sym typeface="微软雅黑" panose="020B0503020204020204" charset="-122"/>
            </a:endParaRPr>
          </a:p>
        </p:txBody>
      </p:sp>
      <p:sp>
        <p:nvSpPr>
          <p:cNvPr id="8281" name="文本框 116"/>
          <p:cNvSpPr txBox="1"/>
          <p:nvPr>
            <p:custDataLst>
              <p:tags r:id="rId63"/>
            </p:custDataLst>
          </p:nvPr>
        </p:nvSpPr>
        <p:spPr>
          <a:xfrm>
            <a:off x="11824443" y="3578860"/>
            <a:ext cx="522605" cy="182308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36195" rIns="36195" anchor="t" anchorCtr="0"/>
          <a:p>
            <a:pPr algn="just" fontAlgn="ctr">
              <a:buClrTx/>
              <a:buSzTx/>
              <a:buNone/>
            </a:pPr>
            <a:r>
              <a:rPr lang="zh-CN" altLang="en-US" sz="800">
                <a:latin typeface="+mn-ea"/>
                <a:ea typeface="+mn-ea"/>
                <a:cs typeface="+mn-ea"/>
                <a:sym typeface="微软雅黑" panose="020B0503020204020204" charset="-122"/>
              </a:rPr>
              <a:t>有效商标注册量突破100万件，知识产权质押融资超80亿元，专利侵权纠纷行政裁决案件结案率超90%</a:t>
            </a:r>
            <a:endParaRPr lang="zh-CN" altLang="en-US" sz="800">
              <a:latin typeface="+mn-ea"/>
              <a:ea typeface="+mn-ea"/>
              <a:cs typeface="+mn-ea"/>
              <a:sym typeface="微软雅黑" panose="020B0503020204020204" charset="-122"/>
            </a:endParaRPr>
          </a:p>
        </p:txBody>
      </p:sp>
      <p:sp>
        <p:nvSpPr>
          <p:cNvPr id="8285" name="文本框 120"/>
          <p:cNvSpPr txBox="1"/>
          <p:nvPr>
            <p:custDataLst>
              <p:tags r:id="rId64"/>
            </p:custDataLst>
          </p:nvPr>
        </p:nvSpPr>
        <p:spPr>
          <a:xfrm>
            <a:off x="12314555" y="1750060"/>
            <a:ext cx="1042035" cy="39116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36195" rIns="36195" anchor="ctr" anchorCtr="0"/>
          <a:p>
            <a:pPr algn="ctr" fontAlgn="ctr"/>
            <a:r>
              <a:rPr lang="zh-CN" altLang="en-US" sz="900">
                <a:latin typeface="Arial" panose="020B0604020202020204" pitchFamily="34" charset="0"/>
                <a:ea typeface="微软雅黑" panose="020B0503020204020204" charset="-122"/>
              </a:rPr>
              <a:t>税费成本</a:t>
            </a:r>
            <a:endParaRPr lang="zh-CN" altLang="en-US" sz="9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286" name="文本框 121"/>
          <p:cNvSpPr txBox="1"/>
          <p:nvPr>
            <p:custDataLst>
              <p:tags r:id="rId65"/>
            </p:custDataLst>
          </p:nvPr>
        </p:nvSpPr>
        <p:spPr>
          <a:xfrm>
            <a:off x="12382818" y="2414270"/>
            <a:ext cx="330200" cy="93027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eaVert" wrap="square" lIns="36195" rIns="36195" anchor="ctr" anchorCtr="0"/>
          <a:p>
            <a:pPr algn="l"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税收成本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287" name="文本框 123"/>
          <p:cNvSpPr txBox="1"/>
          <p:nvPr>
            <p:custDataLst>
              <p:tags r:id="rId66"/>
            </p:custDataLst>
          </p:nvPr>
        </p:nvSpPr>
        <p:spPr>
          <a:xfrm>
            <a:off x="12896640" y="2414270"/>
            <a:ext cx="330200" cy="93027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eaVert" wrap="square" lIns="36195" rIns="36195" anchor="ctr" anchorCtr="0"/>
          <a:p>
            <a:pPr algn="l"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费用成本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cxnSp>
        <p:nvCxnSpPr>
          <p:cNvPr id="127" name="肘形连接符 126"/>
          <p:cNvCxnSpPr>
            <a:stCxn id="8214" idx="2"/>
            <a:endCxn id="8253" idx="0"/>
          </p:cNvCxnSpPr>
          <p:nvPr>
            <p:custDataLst>
              <p:tags r:id="rId67"/>
            </p:custDataLst>
          </p:nvPr>
        </p:nvCxnSpPr>
        <p:spPr>
          <a:xfrm rot="5400000" flipV="1">
            <a:off x="3301048" y="3461703"/>
            <a:ext cx="234315" cy="317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肘形连接符 132"/>
          <p:cNvCxnSpPr/>
          <p:nvPr>
            <p:custDataLst>
              <p:tags r:id="rId68"/>
            </p:custDataLst>
          </p:nvPr>
        </p:nvCxnSpPr>
        <p:spPr>
          <a:xfrm rot="5400000" flipV="1">
            <a:off x="4431030" y="3467100"/>
            <a:ext cx="243840" cy="0"/>
          </a:xfrm>
          <a:prstGeom prst="bentConnector3">
            <a:avLst>
              <a:gd name="adj1" fmla="val 4987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肘形连接符 135"/>
          <p:cNvCxnSpPr>
            <a:stCxn id="8217" idx="2"/>
            <a:endCxn id="40" idx="0"/>
          </p:cNvCxnSpPr>
          <p:nvPr>
            <p:custDataLst>
              <p:tags r:id="rId69"/>
            </p:custDataLst>
          </p:nvPr>
        </p:nvCxnSpPr>
        <p:spPr>
          <a:xfrm rot="5400000" flipV="1">
            <a:off x="6058218" y="3186113"/>
            <a:ext cx="231775" cy="54991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肘形连接符 138"/>
          <p:cNvCxnSpPr>
            <a:stCxn id="8218" idx="2"/>
            <a:endCxn id="8265" idx="0"/>
          </p:cNvCxnSpPr>
          <p:nvPr>
            <p:custDataLst>
              <p:tags r:id="rId70"/>
            </p:custDataLst>
          </p:nvPr>
        </p:nvCxnSpPr>
        <p:spPr>
          <a:xfrm rot="5400000">
            <a:off x="7213918" y="3461703"/>
            <a:ext cx="233680" cy="635"/>
          </a:xfrm>
          <a:prstGeom prst="bentConnector3">
            <a:avLst>
              <a:gd name="adj1" fmla="val 4986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肘形连接符 139"/>
          <p:cNvCxnSpPr>
            <a:stCxn id="8219" idx="2"/>
            <a:endCxn id="8266" idx="0"/>
          </p:cNvCxnSpPr>
          <p:nvPr>
            <p:custDataLst>
              <p:tags r:id="rId71"/>
            </p:custDataLst>
          </p:nvPr>
        </p:nvCxnSpPr>
        <p:spPr>
          <a:xfrm rot="5400000" flipV="1">
            <a:off x="8049895" y="3462020"/>
            <a:ext cx="233680" cy="317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肘形连接符 143"/>
          <p:cNvCxnSpPr>
            <a:stCxn id="8220" idx="2"/>
            <a:endCxn id="8269" idx="0"/>
          </p:cNvCxnSpPr>
          <p:nvPr>
            <p:custDataLst>
              <p:tags r:id="rId72"/>
            </p:custDataLst>
          </p:nvPr>
        </p:nvCxnSpPr>
        <p:spPr>
          <a:xfrm rot="5400000" flipV="1">
            <a:off x="8884920" y="3462020"/>
            <a:ext cx="233680" cy="317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肘形连接符 155"/>
          <p:cNvCxnSpPr>
            <a:stCxn id="8221" idx="2"/>
            <a:endCxn id="8274" idx="0"/>
          </p:cNvCxnSpPr>
          <p:nvPr>
            <p:custDataLst>
              <p:tags r:id="rId73"/>
            </p:custDataLst>
          </p:nvPr>
        </p:nvCxnSpPr>
        <p:spPr>
          <a:xfrm rot="5400000">
            <a:off x="9755823" y="3461703"/>
            <a:ext cx="233680" cy="635"/>
          </a:xfrm>
          <a:prstGeom prst="bentConnector3">
            <a:avLst>
              <a:gd name="adj1" fmla="val 4986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肘形连接符 163"/>
          <p:cNvCxnSpPr>
            <a:stCxn id="8223" idx="2"/>
            <a:endCxn id="8276" idx="0"/>
          </p:cNvCxnSpPr>
          <p:nvPr>
            <p:custDataLst>
              <p:tags r:id="rId74"/>
            </p:custDataLst>
          </p:nvPr>
        </p:nvCxnSpPr>
        <p:spPr>
          <a:xfrm rot="5400000" flipV="1">
            <a:off x="10891203" y="3461703"/>
            <a:ext cx="233680" cy="635"/>
          </a:xfrm>
          <a:prstGeom prst="bentConnector3">
            <a:avLst>
              <a:gd name="adj1" fmla="val 4986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肘形连接符 184"/>
          <p:cNvCxnSpPr>
            <a:stCxn id="8225" idx="2"/>
            <a:endCxn id="8281" idx="0"/>
          </p:cNvCxnSpPr>
          <p:nvPr>
            <p:custDataLst>
              <p:tags r:id="rId75"/>
            </p:custDataLst>
          </p:nvPr>
        </p:nvCxnSpPr>
        <p:spPr>
          <a:xfrm rot="5400000" flipV="1">
            <a:off x="11969115" y="3462020"/>
            <a:ext cx="233680" cy="317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肘形连接符 188"/>
          <p:cNvCxnSpPr>
            <a:stCxn id="8207" idx="2"/>
            <a:endCxn id="8285" idx="0"/>
          </p:cNvCxnSpPr>
          <p:nvPr>
            <p:custDataLst>
              <p:tags r:id="rId76"/>
            </p:custDataLst>
          </p:nvPr>
        </p:nvCxnSpPr>
        <p:spPr>
          <a:xfrm rot="5400000" flipV="1">
            <a:off x="10371455" y="-714375"/>
            <a:ext cx="288925" cy="4639945"/>
          </a:xfrm>
          <a:prstGeom prst="bentConnector3">
            <a:avLst>
              <a:gd name="adj1" fmla="val 5011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肘形连接符 189"/>
          <p:cNvCxnSpPr>
            <a:stCxn id="8285" idx="2"/>
            <a:endCxn id="8286" idx="0"/>
          </p:cNvCxnSpPr>
          <p:nvPr>
            <p:custDataLst>
              <p:tags r:id="rId77"/>
            </p:custDataLst>
          </p:nvPr>
        </p:nvCxnSpPr>
        <p:spPr>
          <a:xfrm rot="5400000">
            <a:off x="12555538" y="2133918"/>
            <a:ext cx="273050" cy="287655"/>
          </a:xfrm>
          <a:prstGeom prst="bentConnector3">
            <a:avLst>
              <a:gd name="adj1" fmla="val 4988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肘形连接符 190"/>
          <p:cNvCxnSpPr>
            <a:stCxn id="8285" idx="2"/>
            <a:endCxn id="8287" idx="0"/>
          </p:cNvCxnSpPr>
          <p:nvPr>
            <p:custDataLst>
              <p:tags r:id="rId78"/>
            </p:custDataLst>
          </p:nvPr>
        </p:nvCxnSpPr>
        <p:spPr>
          <a:xfrm rot="5400000" flipV="1">
            <a:off x="12812395" y="2164715"/>
            <a:ext cx="273050" cy="2260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>
            <p:custDataLst>
              <p:tags r:id="rId79"/>
            </p:custDataLst>
          </p:nvPr>
        </p:nvCxnSpPr>
        <p:spPr>
          <a:xfrm>
            <a:off x="1154430" y="3397885"/>
            <a:ext cx="13700760" cy="0"/>
          </a:xfrm>
          <a:prstGeom prst="line">
            <a:avLst/>
          </a:prstGeom>
          <a:ln w="15875" cmpd="sng">
            <a:solidFill>
              <a:schemeClr val="accent1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>
            <p:custDataLst>
              <p:tags r:id="rId80"/>
            </p:custDataLst>
          </p:nvPr>
        </p:nvCxnSpPr>
        <p:spPr>
          <a:xfrm>
            <a:off x="1150620" y="5561330"/>
            <a:ext cx="13700760" cy="0"/>
          </a:xfrm>
          <a:prstGeom prst="line">
            <a:avLst/>
          </a:prstGeom>
          <a:ln w="15875" cmpd="sng">
            <a:solidFill>
              <a:schemeClr val="accent1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>
            <p:custDataLst>
              <p:tags r:id="rId81"/>
            </p:custDataLst>
          </p:nvPr>
        </p:nvCxnSpPr>
        <p:spPr>
          <a:xfrm>
            <a:off x="1150620" y="8677275"/>
            <a:ext cx="13700760" cy="0"/>
          </a:xfrm>
          <a:prstGeom prst="line">
            <a:avLst/>
          </a:prstGeom>
          <a:ln w="15875" cmpd="sng">
            <a:solidFill>
              <a:schemeClr val="accent1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15"/>
          <p:cNvSpPr txBox="1"/>
          <p:nvPr>
            <p:custDataLst>
              <p:tags r:id="rId82"/>
            </p:custDataLst>
          </p:nvPr>
        </p:nvSpPr>
        <p:spPr>
          <a:xfrm>
            <a:off x="391160" y="1800860"/>
            <a:ext cx="706755" cy="25019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anchor="ctr" anchorCtr="0"/>
          <a:p>
            <a:pPr algn="ctr" fontAlgn="ctr"/>
            <a:r>
              <a:rPr lang="zh-CN" altLang="en-US" sz="900">
                <a:latin typeface="Arial" panose="020B0604020202020204" pitchFamily="34" charset="0"/>
                <a:ea typeface="微软雅黑" panose="020B0503020204020204" charset="-122"/>
              </a:rPr>
              <a:t>成本事项</a:t>
            </a:r>
            <a:endParaRPr lang="zh-CN" altLang="en-US" sz="9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7" name="文本框 15"/>
          <p:cNvSpPr txBox="1"/>
          <p:nvPr>
            <p:custDataLst>
              <p:tags r:id="rId83"/>
            </p:custDataLst>
          </p:nvPr>
        </p:nvSpPr>
        <p:spPr>
          <a:xfrm>
            <a:off x="391160" y="4060825"/>
            <a:ext cx="706755" cy="25019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anchor="ctr" anchorCtr="0"/>
          <a:p>
            <a:pPr algn="ctr" fontAlgn="ctr"/>
            <a:r>
              <a:rPr lang="zh-CN" altLang="en-US" sz="900">
                <a:latin typeface="Arial" panose="020B0604020202020204" pitchFamily="34" charset="0"/>
                <a:ea typeface="微软雅黑" panose="020B0503020204020204" charset="-122"/>
              </a:rPr>
              <a:t>工作目标</a:t>
            </a:r>
            <a:endParaRPr lang="zh-CN" altLang="en-US" sz="9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" name="文本框 15"/>
          <p:cNvSpPr txBox="1"/>
          <p:nvPr>
            <p:custDataLst>
              <p:tags r:id="rId84"/>
            </p:custDataLst>
          </p:nvPr>
        </p:nvSpPr>
        <p:spPr>
          <a:xfrm>
            <a:off x="391160" y="6701155"/>
            <a:ext cx="706755" cy="25019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anchor="ctr" anchorCtr="0"/>
          <a:p>
            <a:pPr algn="ctr" fontAlgn="ctr"/>
            <a:r>
              <a:rPr lang="zh-CN" altLang="en-US" sz="900">
                <a:latin typeface="Arial" panose="020B0604020202020204" pitchFamily="34" charset="0"/>
                <a:ea typeface="微软雅黑" panose="020B0503020204020204" charset="-122"/>
              </a:rPr>
              <a:t>创新举措</a:t>
            </a:r>
            <a:endParaRPr lang="zh-CN" altLang="en-US" sz="9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" name="文本框 15"/>
          <p:cNvSpPr txBox="1"/>
          <p:nvPr>
            <p:custDataLst>
              <p:tags r:id="rId85"/>
            </p:custDataLst>
          </p:nvPr>
        </p:nvSpPr>
        <p:spPr>
          <a:xfrm>
            <a:off x="391160" y="8775065"/>
            <a:ext cx="706755" cy="25019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anchor="ctr" anchorCtr="0"/>
          <a:p>
            <a:pPr algn="ctr" fontAlgn="ctr"/>
            <a:r>
              <a:rPr lang="zh-CN" altLang="en-US" sz="900">
                <a:latin typeface="Arial" panose="020B0604020202020204" pitchFamily="34" charset="0"/>
                <a:ea typeface="微软雅黑" panose="020B0503020204020204" charset="-122"/>
              </a:rPr>
              <a:t>责任单位</a:t>
            </a:r>
            <a:endParaRPr lang="zh-CN" altLang="en-US" sz="9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4" name="文本框 25"/>
          <p:cNvSpPr txBox="1"/>
          <p:nvPr>
            <p:custDataLst>
              <p:tags r:id="rId86"/>
            </p:custDataLst>
          </p:nvPr>
        </p:nvSpPr>
        <p:spPr>
          <a:xfrm>
            <a:off x="1686560" y="3578860"/>
            <a:ext cx="415925" cy="182245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36195" rIns="36195" anchor="t" anchorCtr="0"/>
          <a:p>
            <a:pPr algn="just" fontAlgn="ctr">
              <a:lnSpc>
                <a:spcPct val="100000"/>
              </a:lnSpc>
              <a:buClrTx/>
              <a:buSz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对标全国最优，将小型低风险工业项目办理建筑许可环节从12个精简为10个以内</a:t>
            </a:r>
            <a:endParaRPr lang="zh-CN" altLang="en-US" sz="800">
              <a:latin typeface="+mn-ea"/>
              <a:ea typeface="+mn-ea"/>
              <a:cs typeface="+mn-ea"/>
            </a:endParaRPr>
          </a:p>
        </p:txBody>
      </p:sp>
      <p:cxnSp>
        <p:nvCxnSpPr>
          <p:cNvPr id="15" name="直接箭头连接符 14"/>
          <p:cNvCxnSpPr>
            <a:stCxn id="8201" idx="2"/>
            <a:endCxn id="14" idx="0"/>
          </p:cNvCxnSpPr>
          <p:nvPr/>
        </p:nvCxnSpPr>
        <p:spPr>
          <a:xfrm>
            <a:off x="1894840" y="3345180"/>
            <a:ext cx="0" cy="233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25"/>
          <p:cNvSpPr txBox="1"/>
          <p:nvPr>
            <p:custDataLst>
              <p:tags r:id="rId87"/>
            </p:custDataLst>
          </p:nvPr>
        </p:nvSpPr>
        <p:spPr>
          <a:xfrm>
            <a:off x="1679893" y="5847080"/>
            <a:ext cx="429260" cy="271399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36195" rIns="36195" anchor="t" anchorCtr="0"/>
          <a:p>
            <a:pPr algn="just" fontAlgn="ctr"/>
            <a:r>
              <a:rPr lang="zh-CN" altLang="en-US" sz="800">
                <a:latin typeface="+mn-ea"/>
                <a:ea typeface="+mn-ea"/>
                <a:cs typeface="+mn-ea"/>
                <a:sym typeface="+mn-ea"/>
              </a:rPr>
              <a:t>深入推进“六多合一”改革，优化整合办理流程，大力推行告知承诺制，加强事中事后监管</a:t>
            </a:r>
            <a:endParaRPr lang="zh-CN" altLang="en-US" sz="800"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</p:txBody>
      </p:sp>
      <p:cxnSp>
        <p:nvCxnSpPr>
          <p:cNvPr id="17" name="直接箭头连接符 16"/>
          <p:cNvCxnSpPr>
            <a:stCxn id="14" idx="2"/>
            <a:endCxn id="16" idx="0"/>
          </p:cNvCxnSpPr>
          <p:nvPr/>
        </p:nvCxnSpPr>
        <p:spPr>
          <a:xfrm>
            <a:off x="1894840" y="5401310"/>
            <a:ext cx="0" cy="4457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25"/>
          <p:cNvSpPr txBox="1"/>
          <p:nvPr>
            <p:custDataLst>
              <p:tags r:id="rId88"/>
            </p:custDataLst>
          </p:nvPr>
        </p:nvSpPr>
        <p:spPr>
          <a:xfrm>
            <a:off x="2160072" y="3578860"/>
            <a:ext cx="360000" cy="182245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36195" rIns="36195" anchor="t" anchorCtr="0"/>
          <a:p>
            <a:pPr algn="ctr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实现涉企小型项目基础设施配套“零收费”</a:t>
            </a:r>
            <a:endParaRPr lang="zh-CN" altLang="en-US" sz="800">
              <a:latin typeface="+mn-ea"/>
              <a:ea typeface="+mn-ea"/>
              <a:cs typeface="+mn-ea"/>
            </a:endParaRPr>
          </a:p>
        </p:txBody>
      </p:sp>
      <p:sp>
        <p:nvSpPr>
          <p:cNvPr id="21" name="文本框 25"/>
          <p:cNvSpPr txBox="1"/>
          <p:nvPr>
            <p:custDataLst>
              <p:tags r:id="rId89"/>
            </p:custDataLst>
          </p:nvPr>
        </p:nvSpPr>
        <p:spPr>
          <a:xfrm>
            <a:off x="2196072" y="5847080"/>
            <a:ext cx="288000" cy="271399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36195" rIns="36195" anchor="t" anchorCtr="0"/>
          <a:p>
            <a:pPr algn="just" fontAlgn="ctr">
              <a:buClrTx/>
              <a:buSzTx/>
              <a:buFontTx/>
            </a:pPr>
            <a:r>
              <a:rPr lang="zh-CN" altLang="en-US" sz="800">
                <a:latin typeface="+mn-ea"/>
                <a:ea typeface="+mn-ea"/>
                <a:cs typeface="+mn-ea"/>
              </a:rPr>
              <a:t>全面取消涉企小型项目基础设施配套费</a:t>
            </a:r>
            <a:endParaRPr lang="zh-CN" altLang="en-US" sz="80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22" name="文本框 25"/>
          <p:cNvSpPr txBox="1"/>
          <p:nvPr>
            <p:custDataLst>
              <p:tags r:id="rId90"/>
            </p:custDataLst>
          </p:nvPr>
        </p:nvSpPr>
        <p:spPr>
          <a:xfrm>
            <a:off x="1770260" y="8836660"/>
            <a:ext cx="381000" cy="71564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36195" rIns="36195" anchor="t" anchorCtr="0"/>
          <a:p>
            <a:pPr algn="l" fontAlgn="ctr"/>
            <a:r>
              <a:rPr lang="zh-CN" altLang="en-US" sz="800">
                <a:sym typeface="+mn-ea"/>
              </a:rPr>
              <a:t>各市州县人民政府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cxnSp>
        <p:nvCxnSpPr>
          <p:cNvPr id="23" name="直接箭头连接符 22"/>
          <p:cNvCxnSpPr>
            <a:stCxn id="8202" idx="2"/>
            <a:endCxn id="20" idx="0"/>
          </p:cNvCxnSpPr>
          <p:nvPr/>
        </p:nvCxnSpPr>
        <p:spPr>
          <a:xfrm>
            <a:off x="2340610" y="3345180"/>
            <a:ext cx="0" cy="233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>
            <a:stCxn id="20" idx="2"/>
            <a:endCxn id="21" idx="0"/>
          </p:cNvCxnSpPr>
          <p:nvPr/>
        </p:nvCxnSpPr>
        <p:spPr>
          <a:xfrm>
            <a:off x="2339975" y="5401310"/>
            <a:ext cx="0" cy="4457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>
            <p:custDataLst>
              <p:tags r:id="rId91"/>
            </p:custDataLst>
          </p:nvPr>
        </p:nvSpPr>
        <p:spPr>
          <a:xfrm>
            <a:off x="2569666" y="3578860"/>
            <a:ext cx="375920" cy="182245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36195" rIns="36195" anchor="t" anchorCtr="0"/>
          <a:p>
            <a:pPr algn="ctr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将“一</a:t>
            </a:r>
            <a:br>
              <a:rPr lang="zh-CN" altLang="en-US" sz="800">
                <a:latin typeface="+mn-ea"/>
                <a:ea typeface="+mn-ea"/>
                <a:cs typeface="+mn-ea"/>
              </a:rPr>
            </a:br>
            <a:r>
              <a:rPr lang="zh-CN" altLang="en-US" sz="800">
                <a:latin typeface="+mn-ea"/>
                <a:ea typeface="+mn-ea"/>
                <a:cs typeface="+mn-ea"/>
              </a:rPr>
              <a:t>业一证”</a:t>
            </a:r>
            <a:r>
              <a:rPr lang="en-US" altLang="zh-CN" sz="800">
                <a:latin typeface="+mn-ea"/>
                <a:ea typeface="+mn-ea"/>
                <a:cs typeface="+mn-ea"/>
              </a:rPr>
              <a:t> </a:t>
            </a:r>
            <a:endParaRPr lang="en-US" altLang="zh-CN" sz="800">
              <a:latin typeface="+mn-ea"/>
              <a:ea typeface="+mn-ea"/>
              <a:cs typeface="+mn-ea"/>
            </a:endParaRPr>
          </a:p>
          <a:p>
            <a:pPr algn="ctr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改革行业扩大至25个</a:t>
            </a:r>
            <a:endParaRPr lang="zh-CN" altLang="en-US" sz="800">
              <a:latin typeface="+mn-ea"/>
              <a:ea typeface="+mn-ea"/>
              <a:cs typeface="+mn-ea"/>
            </a:endParaRPr>
          </a:p>
        </p:txBody>
      </p:sp>
      <p:sp>
        <p:nvSpPr>
          <p:cNvPr id="29" name="文本框 83"/>
          <p:cNvSpPr txBox="1"/>
          <p:nvPr>
            <p:custDataLst>
              <p:tags r:id="rId92"/>
            </p:custDataLst>
          </p:nvPr>
        </p:nvSpPr>
        <p:spPr>
          <a:xfrm>
            <a:off x="3140180" y="5861050"/>
            <a:ext cx="918000" cy="271970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36195" rIns="36195" anchor="t" anchorCtr="0"/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1.采取“网上中介超市”模式，引导更多中介机构入驻平台，由项目业主择优选择，打破中介机构行业、区域垄断</a:t>
            </a:r>
            <a:endParaRPr lang="zh-CN" altLang="en-US" sz="800">
              <a:latin typeface="+mn-ea"/>
              <a:ea typeface="+mn-ea"/>
              <a:cs typeface="+mn-ea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2.推行政府“集采”，建立完善财政性资金购买中介服务事项清单、政府集中采购中介目录，通过政府集中采购等方式降低中介价格。加大监管力度，严厉打击政府集采中的围标、串标、违规收费等行为</a:t>
            </a:r>
            <a:endParaRPr lang="zh-CN" altLang="en-US" sz="800">
              <a:latin typeface="+mn-ea"/>
              <a:ea typeface="+mn-ea"/>
              <a:cs typeface="+mn-ea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3.加强对中介服务机构收费监督检查</a:t>
            </a:r>
            <a:endParaRPr lang="zh-CN" altLang="en-US" sz="800">
              <a:latin typeface="+mn-ea"/>
              <a:ea typeface="+mn-ea"/>
              <a:cs typeface="+mn-ea"/>
            </a:endParaRPr>
          </a:p>
        </p:txBody>
      </p:sp>
      <p:sp>
        <p:nvSpPr>
          <p:cNvPr id="31" name="文本框 25"/>
          <p:cNvSpPr txBox="1"/>
          <p:nvPr>
            <p:custDataLst>
              <p:tags r:id="rId93"/>
            </p:custDataLst>
          </p:nvPr>
        </p:nvSpPr>
        <p:spPr>
          <a:xfrm>
            <a:off x="3076258" y="8837295"/>
            <a:ext cx="1045845" cy="71564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36195" rIns="36195" anchor="ctr" anchorCtr="0"/>
          <a:p>
            <a:pPr algn="l"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各市州县人民政府；省财政厅、省发改委、</a:t>
            </a:r>
            <a:r>
              <a:rPr lang="zh-CN" altLang="en-US" sz="800">
                <a:sym typeface="+mn-ea"/>
              </a:rPr>
              <a:t>省公共资源交易监管局、省市场监管局</a:t>
            </a:r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等单位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cxnSp>
        <p:nvCxnSpPr>
          <p:cNvPr id="32" name="直接箭头连接符 31"/>
          <p:cNvCxnSpPr>
            <a:stCxn id="29" idx="2"/>
            <a:endCxn id="31" idx="0"/>
          </p:cNvCxnSpPr>
          <p:nvPr/>
        </p:nvCxnSpPr>
        <p:spPr>
          <a:xfrm>
            <a:off x="3599180" y="8580755"/>
            <a:ext cx="635" cy="2565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本框 83"/>
          <p:cNvSpPr txBox="1"/>
          <p:nvPr>
            <p:custDataLst>
              <p:tags r:id="rId94"/>
            </p:custDataLst>
          </p:nvPr>
        </p:nvSpPr>
        <p:spPr>
          <a:xfrm>
            <a:off x="4207088" y="5847080"/>
            <a:ext cx="647700" cy="271970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36195" rIns="36195" anchor="t" anchorCtr="0"/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1.按规定落实阶段性降低失业保险、工伤保险费率政策延长执行期限要求</a:t>
            </a:r>
            <a:endParaRPr lang="zh-CN" altLang="en-US" sz="800">
              <a:latin typeface="+mn-ea"/>
              <a:ea typeface="+mn-ea"/>
              <a:cs typeface="+mn-ea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2.失业保险费率按1%执行，其中，单位费率0.7%，个人费率0.3%</a:t>
            </a:r>
            <a:endParaRPr lang="zh-CN" altLang="en-US" sz="800">
              <a:latin typeface="+mn-ea"/>
              <a:ea typeface="+mn-ea"/>
              <a:cs typeface="+mn-ea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3.对2022年缓缴期间的社保费可延至2023年底前交清，补缴期间免收滞纳金</a:t>
            </a:r>
            <a:endParaRPr lang="zh-CN" altLang="en-US" sz="800">
              <a:latin typeface="+mn-ea"/>
              <a:ea typeface="+mn-ea"/>
              <a:cs typeface="+mn-ea"/>
            </a:endParaRPr>
          </a:p>
        </p:txBody>
      </p:sp>
      <p:cxnSp>
        <p:nvCxnSpPr>
          <p:cNvPr id="34" name="肘形连接符 33"/>
          <p:cNvCxnSpPr>
            <a:stCxn id="8259" idx="2"/>
            <a:endCxn id="33" idx="0"/>
          </p:cNvCxnSpPr>
          <p:nvPr/>
        </p:nvCxnSpPr>
        <p:spPr>
          <a:xfrm rot="5400000" flipV="1">
            <a:off x="4313555" y="5629275"/>
            <a:ext cx="434975" cy="317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文本框 25"/>
          <p:cNvSpPr txBox="1"/>
          <p:nvPr>
            <p:custDataLst>
              <p:tags r:id="rId95"/>
            </p:custDataLst>
          </p:nvPr>
        </p:nvSpPr>
        <p:spPr>
          <a:xfrm>
            <a:off x="4310910" y="8849360"/>
            <a:ext cx="440055" cy="71564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eaVert" wrap="square" lIns="36195" rIns="36195" anchor="ctr" anchorCtr="0"/>
          <a:p>
            <a:pPr algn="l"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省税务局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省人社厅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cxnSp>
        <p:nvCxnSpPr>
          <p:cNvPr id="38" name="直接箭头连接符 37"/>
          <p:cNvCxnSpPr>
            <a:stCxn id="33" idx="2"/>
            <a:endCxn id="37" idx="0"/>
          </p:cNvCxnSpPr>
          <p:nvPr/>
        </p:nvCxnSpPr>
        <p:spPr>
          <a:xfrm>
            <a:off x="4530832" y="8566785"/>
            <a:ext cx="0" cy="282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文本框 25"/>
          <p:cNvSpPr txBox="1"/>
          <p:nvPr>
            <p:custDataLst>
              <p:tags r:id="rId96"/>
            </p:custDataLst>
          </p:nvPr>
        </p:nvSpPr>
        <p:spPr>
          <a:xfrm>
            <a:off x="5940743" y="3576955"/>
            <a:ext cx="1016000" cy="182181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36195" rIns="36195" anchor="t" anchorCtr="0"/>
          <a:p>
            <a:pPr algn="ctr" fontAlgn="ctr"/>
            <a:r>
              <a:rPr lang="zh-CN" sz="800" b="1">
                <a:sym typeface="+mn-ea"/>
              </a:rPr>
              <a:t>使用成本</a:t>
            </a:r>
            <a:endParaRPr lang="en-US" altLang="zh-CN" sz="800">
              <a:latin typeface="Arial" panose="020B0604020202020204" pitchFamily="34" charset="0"/>
            </a:endParaRPr>
          </a:p>
          <a:p>
            <a:pPr algn="l" fontAlgn="ctr"/>
            <a:endParaRPr lang="en-US" altLang="zh-CN" sz="800">
              <a:latin typeface="Arial" panose="020B0604020202020204" pitchFamily="34" charset="0"/>
            </a:endParaRPr>
          </a:p>
          <a:p>
            <a:pPr algn="just" fontAlgn="ctr">
              <a:buClrTx/>
              <a:buSzTx/>
              <a:buFontTx/>
            </a:pPr>
            <a:r>
              <a:rPr lang="zh-CN" altLang="en-US" sz="800">
                <a:latin typeface="+mn-ea"/>
                <a:ea typeface="+mn-ea"/>
                <a:cs typeface="+mn-ea"/>
              </a:rPr>
              <a:t>1.2023</a:t>
            </a:r>
            <a:r>
              <a:rPr lang="zh-CN" altLang="en-US" sz="800">
                <a:latin typeface="+mn-ea"/>
                <a:ea typeface="+mn-ea"/>
                <a:cs typeface="+mn-ea"/>
              </a:rPr>
              <a:t>年下半年全省工商业用户用电成本比上半年降低10亿元以上，6-12月工商业平均到户电价控制在0.76元/千瓦时以内，相比1-5月降低0.03元/千瓦时以上，确保全年电价稳定在合理区间</a:t>
            </a:r>
            <a:endParaRPr lang="zh-CN" altLang="en-US" sz="800">
              <a:latin typeface="+mn-ea"/>
              <a:ea typeface="+mn-ea"/>
              <a:cs typeface="+mn-ea"/>
            </a:endParaRPr>
          </a:p>
          <a:p>
            <a:pPr algn="just" fontAlgn="ctr">
              <a:buClrTx/>
              <a:buSzTx/>
              <a:buFontTx/>
            </a:pPr>
            <a:r>
              <a:rPr lang="zh-CN" altLang="en-US" sz="800">
                <a:latin typeface="+mn-ea"/>
                <a:ea typeface="+mn-ea"/>
                <a:cs typeface="+mn-ea"/>
              </a:rPr>
              <a:t>2.用水、用气成本继续保持在合理区间</a:t>
            </a:r>
            <a:endParaRPr lang="zh-CN" altLang="en-US" sz="800">
              <a:latin typeface="+mn-ea"/>
              <a:ea typeface="+mn-ea"/>
              <a:cs typeface="+mn-ea"/>
            </a:endParaRPr>
          </a:p>
        </p:txBody>
      </p:sp>
      <p:sp>
        <p:nvSpPr>
          <p:cNvPr id="48" name="文本框 25"/>
          <p:cNvSpPr txBox="1"/>
          <p:nvPr>
            <p:custDataLst>
              <p:tags r:id="rId97"/>
            </p:custDataLst>
          </p:nvPr>
        </p:nvSpPr>
        <p:spPr>
          <a:xfrm>
            <a:off x="4982740" y="5862320"/>
            <a:ext cx="864000" cy="271843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36195" rIns="36195" anchor="t" anchorCtr="0"/>
          <a:p>
            <a:pPr algn="ctr" fontAlgn="ctr"/>
            <a:r>
              <a:rPr lang="zh-CN" sz="800" b="1">
                <a:latin typeface="Arial" panose="020B0604020202020204" pitchFamily="34" charset="0"/>
              </a:rPr>
              <a:t>用电</a:t>
            </a:r>
            <a:endParaRPr lang="zh-CN" sz="800">
              <a:latin typeface="Arial" panose="020B0604020202020204" pitchFamily="34" charset="0"/>
            </a:endParaRPr>
          </a:p>
          <a:p>
            <a:pPr algn="just" fontAlgn="ctr">
              <a:lnSpc>
                <a:spcPct val="70000"/>
              </a:lnSpc>
            </a:pPr>
            <a:endParaRPr sz="800">
              <a:latin typeface="Arial" panose="020B0604020202020204" pitchFamily="34" charset="0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1.强化迎峰度夏电力资源保供争取工作，减少高价省间现货购电成本</a:t>
            </a:r>
            <a:endParaRPr lang="zh-CN" altLang="en-US" sz="800">
              <a:latin typeface="+mn-ea"/>
              <a:ea typeface="+mn-ea"/>
              <a:cs typeface="+mn-ea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2.</a:t>
            </a:r>
            <a:r>
              <a:rPr lang="zh-CN" altLang="en-US" sz="800">
                <a:latin typeface="+mn-ea"/>
                <a:ea typeface="+mn-ea"/>
                <a:cs typeface="+mn-ea"/>
                <a:sym typeface="+mn-ea"/>
              </a:rPr>
              <a:t>落实第三监管周期输配电价政策，对符合条件的两部制用户，需量电价按90%执行</a:t>
            </a:r>
            <a:endParaRPr lang="zh-CN" altLang="en-US" sz="800">
              <a:latin typeface="+mn-ea"/>
              <a:ea typeface="+mn-ea"/>
              <a:cs typeface="+mn-ea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3.积极开展季节性新能源竞价上网，优化新能源上网电价</a:t>
            </a:r>
            <a:endParaRPr lang="zh-CN" altLang="en-US" sz="800">
              <a:latin typeface="+mn-ea"/>
              <a:ea typeface="+mn-ea"/>
              <a:cs typeface="+mn-ea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4.积极争取省外低价电力资源，平抑全省购电均价</a:t>
            </a:r>
            <a:endParaRPr lang="en-US" altLang="zh-CN" sz="800">
              <a:latin typeface="+mn-ea"/>
              <a:ea typeface="+mn-ea"/>
              <a:cs typeface="+mn-ea"/>
            </a:endParaRPr>
          </a:p>
        </p:txBody>
      </p:sp>
      <p:sp>
        <p:nvSpPr>
          <p:cNvPr id="49" name="文本框 25"/>
          <p:cNvSpPr txBox="1"/>
          <p:nvPr>
            <p:custDataLst>
              <p:tags r:id="rId98"/>
            </p:custDataLst>
          </p:nvPr>
        </p:nvSpPr>
        <p:spPr>
          <a:xfrm>
            <a:off x="5980742" y="5849620"/>
            <a:ext cx="936000" cy="271843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36195" rIns="36195" anchor="t" anchorCtr="0"/>
          <a:p>
            <a:pPr algn="ctr" fontAlgn="ctr"/>
            <a:r>
              <a:rPr lang="zh-CN" sz="800" b="1">
                <a:latin typeface="Arial" panose="020B0604020202020204" pitchFamily="34" charset="0"/>
              </a:rPr>
              <a:t>用气</a:t>
            </a:r>
            <a:endParaRPr lang="zh-CN" sz="800">
              <a:latin typeface="Arial" panose="020B0604020202020204" pitchFamily="34" charset="0"/>
            </a:endParaRPr>
          </a:p>
          <a:p>
            <a:pPr algn="just" fontAlgn="ctr">
              <a:lnSpc>
                <a:spcPct val="70000"/>
              </a:lnSpc>
            </a:pPr>
            <a:endParaRPr sz="800">
              <a:latin typeface="Arial" panose="020B0604020202020204" pitchFamily="34" charset="0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1.加强天然气输配价格监管，按机制校核调整全省天然气短途管道输气价格及城镇燃气配气价格，合理压减供气中间环节成本</a:t>
            </a:r>
            <a:endParaRPr lang="zh-CN" altLang="en-US" sz="800">
              <a:latin typeface="+mn-ea"/>
              <a:ea typeface="+mn-ea"/>
              <a:cs typeface="+mn-ea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2.加快西气东输三线、川气东送二线湖北段建设，支持沿线地区就近接入国家干线管道，减少管输距离，降低供气成本</a:t>
            </a:r>
            <a:endParaRPr lang="zh-CN" altLang="en-US" sz="800">
              <a:latin typeface="+mn-ea"/>
              <a:ea typeface="+mn-ea"/>
              <a:cs typeface="+mn-ea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3.组织做好上游气源对接协调，强化天然气合同履约监管</a:t>
            </a:r>
            <a:endParaRPr lang="zh-CN" altLang="en-US" sz="800">
              <a:latin typeface="+mn-ea"/>
              <a:ea typeface="+mn-ea"/>
              <a:cs typeface="+mn-ea"/>
            </a:endParaRPr>
          </a:p>
        </p:txBody>
      </p:sp>
      <p:sp>
        <p:nvSpPr>
          <p:cNvPr id="50" name="文本框 25"/>
          <p:cNvSpPr txBox="1"/>
          <p:nvPr>
            <p:custDataLst>
              <p:tags r:id="rId99"/>
            </p:custDataLst>
          </p:nvPr>
        </p:nvSpPr>
        <p:spPr>
          <a:xfrm>
            <a:off x="6988600" y="5854700"/>
            <a:ext cx="683895" cy="271843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36195" rIns="36195" anchor="t" anchorCtr="0"/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1.推行社会投资类项目“用地清单制”</a:t>
            </a:r>
            <a:endParaRPr lang="zh-CN" altLang="en-US" sz="800">
              <a:latin typeface="+mn-ea"/>
              <a:ea typeface="+mn-ea"/>
              <a:cs typeface="+mn-ea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2.试行“批供合一”，推进建设用地审批制度改革，给予地方更多的用地自主权</a:t>
            </a:r>
            <a:endParaRPr lang="zh-CN" altLang="en-US" sz="800">
              <a:latin typeface="+mn-ea"/>
              <a:ea typeface="+mn-ea"/>
              <a:cs typeface="+mn-ea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en-US" altLang="zh-CN" sz="800">
                <a:latin typeface="+mn-ea"/>
                <a:ea typeface="+mn-ea"/>
                <a:cs typeface="+mn-ea"/>
              </a:rPr>
              <a:t>3</a:t>
            </a:r>
            <a:r>
              <a:rPr lang="zh-CN" altLang="en-US" sz="800">
                <a:latin typeface="+mn-ea"/>
                <a:ea typeface="+mn-ea"/>
                <a:cs typeface="+mn-ea"/>
              </a:rPr>
              <a:t>.开展“百大攻坚”用地保障行动，及时跟踪协调解决用地问题</a:t>
            </a:r>
            <a:endParaRPr lang="zh-CN" altLang="en-US" sz="800">
              <a:latin typeface="+mn-ea"/>
              <a:ea typeface="+mn-ea"/>
              <a:cs typeface="+mn-ea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en-US" altLang="zh-CN" sz="800">
                <a:latin typeface="+mn-ea"/>
                <a:ea typeface="+mn-ea"/>
                <a:cs typeface="+mn-ea"/>
              </a:rPr>
              <a:t>4.</a:t>
            </a:r>
            <a:r>
              <a:rPr lang="zh-CN" altLang="zh-CN" sz="800">
                <a:latin typeface="+mn-ea"/>
                <a:ea typeface="+mn-ea"/>
                <a:cs typeface="+mn-ea"/>
              </a:rPr>
              <a:t>对</a:t>
            </a:r>
            <a:r>
              <a:rPr lang="zh-CN" altLang="en-US" sz="800">
                <a:latin typeface="+mn-ea"/>
                <a:ea typeface="+mn-ea"/>
                <a:cs typeface="+mn-ea"/>
              </a:rPr>
              <a:t>工业项目通过扩大生产性用房、厂房加层、厂区改造等途径增加容积率的，不增收土地价款</a:t>
            </a:r>
            <a:endParaRPr lang="zh-CN" altLang="en-US" sz="800">
              <a:latin typeface="+mn-ea"/>
              <a:ea typeface="+mn-ea"/>
              <a:cs typeface="+mn-ea"/>
            </a:endParaRPr>
          </a:p>
        </p:txBody>
      </p:sp>
      <p:sp>
        <p:nvSpPr>
          <p:cNvPr id="51" name="文本框 25"/>
          <p:cNvSpPr txBox="1"/>
          <p:nvPr>
            <p:custDataLst>
              <p:tags r:id="rId100"/>
            </p:custDataLst>
          </p:nvPr>
        </p:nvSpPr>
        <p:spPr>
          <a:xfrm>
            <a:off x="7774305" y="5860415"/>
            <a:ext cx="784225" cy="271843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36195" rIns="36195" anchor="t" anchorCtr="0"/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1.大力推进社会信用体系建设，规范市场主体信用信息纳入范围、失信约束措施，大力培育信用评级机构</a:t>
            </a:r>
            <a:endParaRPr lang="zh-CN" altLang="en-US" sz="800">
              <a:latin typeface="+mn-ea"/>
              <a:ea typeface="+mn-ea"/>
              <a:cs typeface="+mn-ea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2.推广</a:t>
            </a:r>
            <a:r>
              <a:rPr lang="zh-CN" altLang="en-US" sz="800">
                <a:latin typeface="+mn-ea"/>
                <a:ea typeface="+mn-ea"/>
                <a:cs typeface="+mn-ea"/>
                <a:sym typeface="+mn-ea"/>
              </a:rPr>
              <a:t>金融链长制+主办行模式，</a:t>
            </a:r>
            <a:r>
              <a:rPr lang="zh-CN" altLang="en-US" sz="800">
                <a:latin typeface="+mn-ea"/>
                <a:ea typeface="+mn-ea"/>
                <a:cs typeface="+mn-ea"/>
              </a:rPr>
              <a:t>发展供应链金融</a:t>
            </a:r>
            <a:endParaRPr lang="zh-CN" altLang="en-US" sz="800">
              <a:latin typeface="+mn-ea"/>
              <a:ea typeface="+mn-ea"/>
              <a:cs typeface="+mn-ea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3.大力推广“信易贷”“纳税信用贷”，加大“301”贷款模式的宣传推广力度</a:t>
            </a:r>
            <a:endParaRPr lang="zh-CN" altLang="en-US" sz="800">
              <a:latin typeface="+mn-ea"/>
              <a:ea typeface="+mn-ea"/>
              <a:cs typeface="+mn-ea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4.积极引导市场主体正确采用表外融资，对表外业务手续费实行差异化减免政策</a:t>
            </a:r>
            <a:endParaRPr lang="zh-CN" altLang="en-US" sz="800">
              <a:latin typeface="+mn-ea"/>
              <a:ea typeface="+mn-ea"/>
              <a:cs typeface="+mn-ea"/>
            </a:endParaRPr>
          </a:p>
        </p:txBody>
      </p:sp>
      <p:sp>
        <p:nvSpPr>
          <p:cNvPr id="70" name="文本框 25"/>
          <p:cNvSpPr txBox="1"/>
          <p:nvPr>
            <p:custDataLst>
              <p:tags r:id="rId101"/>
            </p:custDataLst>
          </p:nvPr>
        </p:nvSpPr>
        <p:spPr>
          <a:xfrm>
            <a:off x="8677593" y="5851525"/>
            <a:ext cx="647700" cy="272542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36195" rIns="36195" anchor="t" anchorCtr="0"/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  <a:sym typeface="+mn-ea"/>
              </a:rPr>
              <a:t>1.大力推进公转水、公转铁，重点推进公铁联运、水铁联运等交通枢纽建设</a:t>
            </a:r>
            <a:endParaRPr lang="zh-CN" altLang="en-US" sz="800">
              <a:latin typeface="+mn-ea"/>
              <a:ea typeface="+mn-ea"/>
              <a:cs typeface="+mn-ea"/>
              <a:sym typeface="+mn-ea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2.推动建立产业供应链服务平台，促进各类资源整合和要素集聚，降低产业链流通成本</a:t>
            </a:r>
            <a:endParaRPr lang="zh-CN" altLang="en-US" sz="800">
              <a:latin typeface="+mn-ea"/>
              <a:ea typeface="+mn-ea"/>
              <a:cs typeface="+mn-ea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3.持续落实高速公路通行费减免优惠政策</a:t>
            </a:r>
            <a:endParaRPr lang="zh-CN" altLang="en-US" sz="800">
              <a:latin typeface="+mn-ea"/>
              <a:ea typeface="+mn-ea"/>
              <a:cs typeface="+mn-ea"/>
            </a:endParaRPr>
          </a:p>
        </p:txBody>
      </p:sp>
      <p:sp>
        <p:nvSpPr>
          <p:cNvPr id="72" name="文本框 25"/>
          <p:cNvSpPr txBox="1"/>
          <p:nvPr>
            <p:custDataLst>
              <p:tags r:id="rId102"/>
            </p:custDataLst>
          </p:nvPr>
        </p:nvSpPr>
        <p:spPr>
          <a:xfrm>
            <a:off x="9422660" y="5842635"/>
            <a:ext cx="899795" cy="271843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36195" rIns="36195" anchor="t" anchorCtr="0"/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1.深化“单一窗口”改革，加快推动“单一窗口”服务功能由口岸通关向口岸物流、金融服务等国际贸易全链条拓展</a:t>
            </a:r>
            <a:endParaRPr lang="zh-CN" altLang="en-US" sz="800">
              <a:latin typeface="+mn-ea"/>
              <a:ea typeface="+mn-ea"/>
              <a:cs typeface="+mn-ea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2.优化海关查验作业模式，深化真空包装等高新技术货物一体化布控查验模式试点</a:t>
            </a:r>
            <a:endParaRPr lang="zh-CN" altLang="en-US" sz="800">
              <a:latin typeface="+mn-ea"/>
              <a:ea typeface="+mn-ea"/>
              <a:cs typeface="+mn-ea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3.推广使用新型电子关锁等科技手段，实现海关之间监管无缝衔接</a:t>
            </a:r>
            <a:endParaRPr lang="zh-CN" altLang="en-US" sz="800">
              <a:latin typeface="+mn-ea"/>
              <a:ea typeface="+mn-ea"/>
              <a:cs typeface="+mn-ea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4.深入推行提前申报、两步申报、船边直提、抵港直装、即出即退等改革措施</a:t>
            </a:r>
            <a:endParaRPr lang="zh-CN" altLang="en-US" sz="800">
              <a:latin typeface="+mn-ea"/>
              <a:ea typeface="+mn-ea"/>
              <a:cs typeface="+mn-ea"/>
            </a:endParaRPr>
          </a:p>
        </p:txBody>
      </p:sp>
      <p:sp>
        <p:nvSpPr>
          <p:cNvPr id="73" name="文本框 25"/>
          <p:cNvSpPr txBox="1"/>
          <p:nvPr>
            <p:custDataLst>
              <p:tags r:id="rId103"/>
            </p:custDataLst>
          </p:nvPr>
        </p:nvSpPr>
        <p:spPr>
          <a:xfrm>
            <a:off x="5194395" y="8837295"/>
            <a:ext cx="440690" cy="71564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mongolianVert" wrap="square" lIns="36195" rIns="36195" anchor="ctr" anchorCtr="0"/>
          <a:p>
            <a:pPr algn="l"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省发改委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省能源局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省电力公司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1" name="文本框 25"/>
          <p:cNvSpPr txBox="1"/>
          <p:nvPr>
            <p:custDataLst>
              <p:tags r:id="rId104"/>
            </p:custDataLst>
          </p:nvPr>
        </p:nvSpPr>
        <p:spPr>
          <a:xfrm>
            <a:off x="5922963" y="8836660"/>
            <a:ext cx="1051560" cy="71564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36195" rIns="36195" anchor="ctr" anchorCtr="0"/>
          <a:p>
            <a:pPr algn="l"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各市州县人民政府；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省发改委、省能源局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 fontAlgn="ctr"/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7" name="文本框 25"/>
          <p:cNvSpPr txBox="1"/>
          <p:nvPr>
            <p:custDataLst>
              <p:tags r:id="rId105"/>
            </p:custDataLst>
          </p:nvPr>
        </p:nvSpPr>
        <p:spPr>
          <a:xfrm>
            <a:off x="9995113" y="8849360"/>
            <a:ext cx="440690" cy="71564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mongolianVert" wrap="square" lIns="36195" rIns="36195" anchor="ctr" anchorCtr="0"/>
          <a:p>
            <a:pPr algn="l"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武汉海关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省税务局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省商务厅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cxnSp>
        <p:nvCxnSpPr>
          <p:cNvPr id="88" name="肘形连接符 87"/>
          <p:cNvCxnSpPr>
            <a:stCxn id="8224" idx="2"/>
            <a:endCxn id="8278" idx="0"/>
          </p:cNvCxnSpPr>
          <p:nvPr>
            <p:custDataLst>
              <p:tags r:id="rId106"/>
            </p:custDataLst>
          </p:nvPr>
        </p:nvCxnSpPr>
        <p:spPr>
          <a:xfrm rot="5400000" flipV="1">
            <a:off x="11374120" y="3462020"/>
            <a:ext cx="233680" cy="317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文本框 25"/>
          <p:cNvSpPr txBox="1"/>
          <p:nvPr>
            <p:custDataLst>
              <p:tags r:id="rId107"/>
            </p:custDataLst>
          </p:nvPr>
        </p:nvSpPr>
        <p:spPr>
          <a:xfrm>
            <a:off x="10453265" y="5862320"/>
            <a:ext cx="881380" cy="271843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36195" rIns="36195" anchor="t" anchorCtr="0"/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1.推动“立审执”提速增效。符合立案条件的，做到7日内登记立案。加快案件材料流转工作，上诉案件一般自答辩期满5日内移送二审法院。提升案件执行效能，实现具备条件的案款在法院收到后15日内发放</a:t>
            </a:r>
            <a:endParaRPr lang="zh-CN" altLang="en-US" sz="800">
              <a:latin typeface="+mn-ea"/>
              <a:ea typeface="+mn-ea"/>
              <a:cs typeface="+mn-ea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2.全面推行涉企案件经济影响评估制度</a:t>
            </a:r>
            <a:endParaRPr lang="zh-CN" altLang="en-US" sz="800">
              <a:latin typeface="+mn-ea"/>
              <a:ea typeface="+mn-ea"/>
              <a:cs typeface="+mn-ea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3.深化涉案企业合规改革，符合合规机制适用条件的案件及时纳入合规程序办理</a:t>
            </a:r>
            <a:endParaRPr lang="zh-CN" altLang="en-US" sz="800">
              <a:latin typeface="+mn-ea"/>
              <a:ea typeface="+mn-ea"/>
              <a:cs typeface="+mn-ea"/>
            </a:endParaRPr>
          </a:p>
        </p:txBody>
      </p:sp>
      <p:sp>
        <p:nvSpPr>
          <p:cNvPr id="90" name="文本框 25"/>
          <p:cNvSpPr txBox="1"/>
          <p:nvPr>
            <p:custDataLst>
              <p:tags r:id="rId108"/>
            </p:custDataLst>
          </p:nvPr>
        </p:nvSpPr>
        <p:spPr>
          <a:xfrm>
            <a:off x="11447570" y="5842635"/>
            <a:ext cx="971550" cy="271843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36195" rIns="36195" anchor="t" anchorCtr="0"/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1.重点实施知识产权服务产业高质量发展、知识产权强企培育、知识产权保护效能提升、专利转化、地理标志助力乡村振兴“五大专项行动”，提升知识产权对经济高质量发展支撑能力</a:t>
            </a:r>
            <a:endParaRPr lang="zh-CN" altLang="en-US" sz="800">
              <a:latin typeface="+mn-ea"/>
              <a:ea typeface="+mn-ea"/>
              <a:cs typeface="+mn-ea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2.推进知识产权保护工作站建设，扩大覆盖面，为企业提供知识产权培训、指导、维权、预警等服务</a:t>
            </a:r>
            <a:endParaRPr lang="zh-CN" altLang="en-US" sz="800">
              <a:latin typeface="+mn-ea"/>
              <a:ea typeface="+mn-ea"/>
              <a:cs typeface="+mn-ea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3.探索知识产权检察职能集中统一履行和跨行政区划履行改革试点</a:t>
            </a:r>
            <a:endParaRPr lang="zh-CN" altLang="en-US" sz="800">
              <a:latin typeface="+mn-ea"/>
              <a:ea typeface="+mn-ea"/>
              <a:cs typeface="+mn-ea"/>
            </a:endParaRPr>
          </a:p>
        </p:txBody>
      </p:sp>
      <p:sp>
        <p:nvSpPr>
          <p:cNvPr id="91" name="文本框 25"/>
          <p:cNvSpPr txBox="1"/>
          <p:nvPr>
            <p:custDataLst>
              <p:tags r:id="rId109"/>
            </p:custDataLst>
          </p:nvPr>
        </p:nvSpPr>
        <p:spPr>
          <a:xfrm>
            <a:off x="10732030" y="8841105"/>
            <a:ext cx="323850" cy="71564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mongolianVert" wrap="square" lIns="36195" rIns="36195" anchor="ctr" anchorCtr="0"/>
          <a:p>
            <a:pPr algn="l" fontAlgn="ctr"/>
            <a:r>
              <a:rPr lang="zh-CN" altLang="en-US" sz="800">
                <a:sym typeface="+mn-ea"/>
              </a:rPr>
              <a:t>省法院</a:t>
            </a:r>
            <a:endParaRPr lang="zh-CN" altLang="en-US" sz="800">
              <a:sym typeface="+mn-ea"/>
            </a:endParaRPr>
          </a:p>
          <a:p>
            <a:pPr algn="l"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省检察院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92" name="文本框 25"/>
          <p:cNvSpPr txBox="1"/>
          <p:nvPr>
            <p:custDataLst>
              <p:tags r:id="rId110"/>
            </p:custDataLst>
          </p:nvPr>
        </p:nvSpPr>
        <p:spPr>
          <a:xfrm>
            <a:off x="11713953" y="8837295"/>
            <a:ext cx="438785" cy="71564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mongolianVert" wrap="square" lIns="36195" rIns="36195" anchor="ctr" anchorCtr="0"/>
          <a:p>
            <a:pPr algn="l"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省法院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省检察院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 fontAlgn="ctr"/>
            <a:r>
              <a:rPr lang="zh-CN" altLang="en-US" sz="800">
                <a:sym typeface="+mn-ea"/>
              </a:rPr>
              <a:t>省知识产权局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93" name="文本框 108"/>
          <p:cNvSpPr txBox="1"/>
          <p:nvPr>
            <p:custDataLst>
              <p:tags r:id="rId111"/>
            </p:custDataLst>
          </p:nvPr>
        </p:nvSpPr>
        <p:spPr>
          <a:xfrm>
            <a:off x="12433300" y="3577590"/>
            <a:ext cx="229235" cy="182308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36195" rIns="36195" anchor="t" anchorCtr="0"/>
          <a:p>
            <a:pPr algn="ctr" fontAlgn="ctr"/>
            <a:r>
              <a:rPr lang="zh-CN" altLang="en-US" sz="900">
                <a:latin typeface="华文楷体" panose="02010600040101010101" charset="-122"/>
                <a:ea typeface="华文楷体" panose="02010600040101010101" charset="-122"/>
                <a:sym typeface="微软雅黑" panose="020B0503020204020204" charset="-122"/>
              </a:rPr>
              <a:t>属中央事权</a:t>
            </a:r>
            <a:endParaRPr lang="zh-CN" altLang="en-US" sz="900">
              <a:latin typeface="华文楷体" panose="02010600040101010101" charset="-122"/>
              <a:ea typeface="华文楷体" panose="02010600040101010101" charset="-122"/>
              <a:sym typeface="微软雅黑" panose="020B0503020204020204" charset="-122"/>
            </a:endParaRPr>
          </a:p>
        </p:txBody>
      </p:sp>
      <p:cxnSp>
        <p:nvCxnSpPr>
          <p:cNvPr id="95" name="肘形连接符 94"/>
          <p:cNvCxnSpPr>
            <a:stCxn id="8253" idx="2"/>
            <a:endCxn id="29" idx="0"/>
          </p:cNvCxnSpPr>
          <p:nvPr/>
        </p:nvCxnSpPr>
        <p:spPr>
          <a:xfrm rot="5400000" flipV="1">
            <a:off x="3279140" y="5541010"/>
            <a:ext cx="459105" cy="180975"/>
          </a:xfrm>
          <a:prstGeom prst="bentConnector3">
            <a:avLst>
              <a:gd name="adj1" fmla="val 5006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肘形连接符 95"/>
          <p:cNvCxnSpPr>
            <a:stCxn id="40" idx="2"/>
            <a:endCxn id="48" idx="0"/>
          </p:cNvCxnSpPr>
          <p:nvPr/>
        </p:nvCxnSpPr>
        <p:spPr>
          <a:xfrm rot="5400000">
            <a:off x="5700395" y="5113655"/>
            <a:ext cx="463550" cy="103378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肘形连接符 96"/>
          <p:cNvCxnSpPr>
            <a:stCxn id="8265" idx="2"/>
            <a:endCxn id="50" idx="0"/>
          </p:cNvCxnSpPr>
          <p:nvPr/>
        </p:nvCxnSpPr>
        <p:spPr>
          <a:xfrm rot="5400000" flipV="1">
            <a:off x="7104380" y="5628005"/>
            <a:ext cx="452755" cy="635"/>
          </a:xfrm>
          <a:prstGeom prst="bentConnector3">
            <a:avLst>
              <a:gd name="adj1" fmla="val 5007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肘形连接符 97"/>
          <p:cNvCxnSpPr>
            <a:stCxn id="40" idx="2"/>
            <a:endCxn id="49" idx="0"/>
          </p:cNvCxnSpPr>
          <p:nvPr/>
        </p:nvCxnSpPr>
        <p:spPr>
          <a:xfrm rot="5400000">
            <a:off x="6223318" y="5623878"/>
            <a:ext cx="450850" cy="635"/>
          </a:xfrm>
          <a:prstGeom prst="bentConnector3">
            <a:avLst>
              <a:gd name="adj1" fmla="val 4993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肘形连接符 98"/>
          <p:cNvCxnSpPr>
            <a:stCxn id="8266" idx="2"/>
            <a:endCxn id="51" idx="0"/>
          </p:cNvCxnSpPr>
          <p:nvPr/>
        </p:nvCxnSpPr>
        <p:spPr>
          <a:xfrm rot="5400000" flipV="1">
            <a:off x="7937500" y="5631180"/>
            <a:ext cx="458470" cy="317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肘形连接符 100"/>
          <p:cNvCxnSpPr>
            <a:stCxn id="8269" idx="2"/>
            <a:endCxn id="70" idx="0"/>
          </p:cNvCxnSpPr>
          <p:nvPr/>
        </p:nvCxnSpPr>
        <p:spPr>
          <a:xfrm rot="5400000" flipV="1">
            <a:off x="8776970" y="5626735"/>
            <a:ext cx="449580" cy="317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肘形连接符 102"/>
          <p:cNvCxnSpPr>
            <a:stCxn id="8274" idx="2"/>
            <a:endCxn id="72" idx="0"/>
          </p:cNvCxnSpPr>
          <p:nvPr/>
        </p:nvCxnSpPr>
        <p:spPr>
          <a:xfrm rot="5400000" flipV="1">
            <a:off x="9652318" y="5621973"/>
            <a:ext cx="440690" cy="635"/>
          </a:xfrm>
          <a:prstGeom prst="bentConnector3">
            <a:avLst>
              <a:gd name="adj1" fmla="val 4992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肘形连接符 103"/>
          <p:cNvCxnSpPr>
            <a:stCxn id="8278" idx="2"/>
            <a:endCxn id="89" idx="0"/>
          </p:cNvCxnSpPr>
          <p:nvPr/>
        </p:nvCxnSpPr>
        <p:spPr>
          <a:xfrm rot="5400000">
            <a:off x="10962323" y="5333683"/>
            <a:ext cx="460375" cy="5969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肘形连接符 104"/>
          <p:cNvCxnSpPr>
            <a:stCxn id="8281" idx="2"/>
            <a:endCxn id="90" idx="0"/>
          </p:cNvCxnSpPr>
          <p:nvPr/>
        </p:nvCxnSpPr>
        <p:spPr>
          <a:xfrm rot="5400000">
            <a:off x="11789410" y="5546090"/>
            <a:ext cx="440690" cy="1524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肘形连接符 107"/>
          <p:cNvCxnSpPr>
            <a:stCxn id="50" idx="2"/>
            <a:endCxn id="19" idx="0"/>
          </p:cNvCxnSpPr>
          <p:nvPr/>
        </p:nvCxnSpPr>
        <p:spPr>
          <a:xfrm rot="5400000" flipV="1">
            <a:off x="7197090" y="8707120"/>
            <a:ext cx="267970" cy="317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肘形连接符 108"/>
          <p:cNvCxnSpPr>
            <a:stCxn id="51" idx="2"/>
            <a:endCxn id="18" idx="0"/>
          </p:cNvCxnSpPr>
          <p:nvPr/>
        </p:nvCxnSpPr>
        <p:spPr>
          <a:xfrm rot="5400000" flipV="1">
            <a:off x="8039735" y="8705850"/>
            <a:ext cx="254635" cy="317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肘形连接符 109"/>
          <p:cNvCxnSpPr>
            <a:stCxn id="70" idx="2"/>
            <a:endCxn id="102" idx="0"/>
          </p:cNvCxnSpPr>
          <p:nvPr/>
        </p:nvCxnSpPr>
        <p:spPr>
          <a:xfrm rot="5400000" flipV="1">
            <a:off x="9041130" y="8537575"/>
            <a:ext cx="262255" cy="340995"/>
          </a:xfrm>
          <a:prstGeom prst="bentConnector3">
            <a:avLst>
              <a:gd name="adj1" fmla="val 5012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肘形连接符 112"/>
          <p:cNvCxnSpPr>
            <a:stCxn id="90" idx="2"/>
            <a:endCxn id="92" idx="0"/>
          </p:cNvCxnSpPr>
          <p:nvPr/>
        </p:nvCxnSpPr>
        <p:spPr>
          <a:xfrm rot="5400000" flipV="1">
            <a:off x="11795760" y="8698865"/>
            <a:ext cx="276225" cy="317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肘形连接符 113"/>
          <p:cNvCxnSpPr>
            <a:stCxn id="8286" idx="2"/>
            <a:endCxn id="93" idx="0"/>
          </p:cNvCxnSpPr>
          <p:nvPr/>
        </p:nvCxnSpPr>
        <p:spPr>
          <a:xfrm rot="5400000" flipV="1">
            <a:off x="12431713" y="3461068"/>
            <a:ext cx="233045" cy="317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肘形连接符 114"/>
          <p:cNvCxnSpPr>
            <a:stCxn id="8287" idx="2"/>
            <a:endCxn id="94" idx="0"/>
          </p:cNvCxnSpPr>
          <p:nvPr/>
        </p:nvCxnSpPr>
        <p:spPr>
          <a:xfrm rot="5400000" flipV="1">
            <a:off x="12945110" y="3461385"/>
            <a:ext cx="234315" cy="635"/>
          </a:xfrm>
          <a:prstGeom prst="bentConnector3">
            <a:avLst>
              <a:gd name="adj1" fmla="val 5013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肘形连接符 27"/>
          <p:cNvCxnSpPr>
            <a:stCxn id="8222" idx="2"/>
            <a:endCxn id="8275" idx="0"/>
          </p:cNvCxnSpPr>
          <p:nvPr>
            <p:custDataLst>
              <p:tags r:id="rId112"/>
            </p:custDataLst>
          </p:nvPr>
        </p:nvCxnSpPr>
        <p:spPr>
          <a:xfrm rot="5400000" flipV="1">
            <a:off x="10446385" y="3462020"/>
            <a:ext cx="233680" cy="317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25"/>
          <p:cNvSpPr txBox="1"/>
          <p:nvPr>
            <p:custDataLst>
              <p:tags r:id="rId113"/>
            </p:custDataLst>
          </p:nvPr>
        </p:nvSpPr>
        <p:spPr>
          <a:xfrm>
            <a:off x="1445260" y="9693275"/>
            <a:ext cx="13261975" cy="28130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36195" rIns="36195" anchor="ctr" anchorCtr="0"/>
          <a:p>
            <a:pPr algn="ctr"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省营商办负责统筹协调，建立动态调整和常态监测机制，做好日常工作调度；相关厅局根据流程图制定分图和细化工作措施；省政府办公厅会同省营商办对落实情况开展督查考评；省纪委监委机关强化监督，对工作中存在的不担当、不作为问题及时纠正查处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cxnSp>
        <p:nvCxnSpPr>
          <p:cNvPr id="30" name="直接连接符 29"/>
          <p:cNvCxnSpPr/>
          <p:nvPr>
            <p:custDataLst>
              <p:tags r:id="rId114"/>
            </p:custDataLst>
          </p:nvPr>
        </p:nvCxnSpPr>
        <p:spPr>
          <a:xfrm>
            <a:off x="1154430" y="9636125"/>
            <a:ext cx="13700760" cy="0"/>
          </a:xfrm>
          <a:prstGeom prst="line">
            <a:avLst/>
          </a:prstGeom>
          <a:ln w="15875" cmpd="sng">
            <a:solidFill>
              <a:schemeClr val="accent1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15"/>
          <p:cNvSpPr txBox="1"/>
          <p:nvPr>
            <p:custDataLst>
              <p:tags r:id="rId115"/>
            </p:custDataLst>
          </p:nvPr>
        </p:nvSpPr>
        <p:spPr>
          <a:xfrm>
            <a:off x="391160" y="9693275"/>
            <a:ext cx="706755" cy="25019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anchor="ctr" anchorCtr="0"/>
          <a:p>
            <a:pPr algn="ctr" fontAlgn="ctr"/>
            <a:r>
              <a:rPr lang="zh-CN" altLang="en-US" sz="900">
                <a:latin typeface="Arial" panose="020B0604020202020204" pitchFamily="34" charset="0"/>
                <a:ea typeface="微软雅黑" panose="020B0503020204020204" charset="-122"/>
              </a:rPr>
              <a:t>督办落实</a:t>
            </a:r>
            <a:endParaRPr lang="zh-CN" altLang="en-US" sz="9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6" name="文本框 25"/>
          <p:cNvSpPr txBox="1"/>
          <p:nvPr>
            <p:custDataLst>
              <p:tags r:id="rId116"/>
            </p:custDataLst>
          </p:nvPr>
        </p:nvSpPr>
        <p:spPr>
          <a:xfrm>
            <a:off x="2559823" y="5847080"/>
            <a:ext cx="395605" cy="271399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36195" rIns="36195" anchor="t" anchorCtr="0"/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动态调整“一业一证”改革行业目录，在19个行业基础上持续</a:t>
            </a:r>
            <a:r>
              <a:rPr lang="zh-CN" altLang="en-US" sz="800">
                <a:latin typeface="+mn-ea"/>
                <a:ea typeface="+mn-ea"/>
                <a:cs typeface="+mn-ea"/>
                <a:sym typeface="+mn-ea"/>
              </a:rPr>
              <a:t>拓展</a:t>
            </a:r>
            <a:r>
              <a:rPr lang="zh-CN" altLang="en-US" sz="800">
                <a:latin typeface="+mn-ea"/>
                <a:ea typeface="+mn-ea"/>
                <a:cs typeface="+mn-ea"/>
              </a:rPr>
              <a:t>改革范围</a:t>
            </a:r>
            <a:endParaRPr lang="zh-CN" altLang="en-US" sz="800">
              <a:latin typeface="+mn-ea"/>
              <a:ea typeface="+mn-ea"/>
              <a:cs typeface="+mn-ea"/>
            </a:endParaRPr>
          </a:p>
        </p:txBody>
      </p:sp>
      <p:sp>
        <p:nvSpPr>
          <p:cNvPr id="42" name="文本框 32"/>
          <p:cNvSpPr txBox="1"/>
          <p:nvPr>
            <p:custDataLst>
              <p:tags r:id="rId117"/>
            </p:custDataLst>
          </p:nvPr>
        </p:nvSpPr>
        <p:spPr>
          <a:xfrm>
            <a:off x="14328275" y="2416810"/>
            <a:ext cx="331200" cy="89408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mongolianVert" wrap="square" lIns="36195" rIns="36195" anchor="ctr" anchorCtr="0"/>
          <a:p>
            <a:pPr algn="just"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注销成本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cxnSp>
        <p:nvCxnSpPr>
          <p:cNvPr id="43" name="肘形连接符 42"/>
          <p:cNvCxnSpPr>
            <a:stCxn id="63" idx="2"/>
            <a:endCxn id="42" idx="0"/>
          </p:cNvCxnSpPr>
          <p:nvPr>
            <p:custDataLst>
              <p:tags r:id="rId118"/>
            </p:custDataLst>
          </p:nvPr>
        </p:nvCxnSpPr>
        <p:spPr>
          <a:xfrm rot="5400000" flipV="1">
            <a:off x="14173835" y="2096770"/>
            <a:ext cx="275590" cy="36449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123"/>
          <p:cNvSpPr txBox="1"/>
          <p:nvPr>
            <p:custDataLst>
              <p:tags r:id="rId119"/>
            </p:custDataLst>
          </p:nvPr>
        </p:nvSpPr>
        <p:spPr>
          <a:xfrm>
            <a:off x="13472804" y="3578860"/>
            <a:ext cx="648000" cy="183324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36195" rIns="36195" anchor="t" anchorCtr="0"/>
          <a:p>
            <a:pPr algn="just" fontAlgn="ctr">
              <a:buClrTx/>
              <a:buSz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实现破产债权争议诉讼每件收费100元；全省破产财产线上处置，提升整体出售占比；破产管理人协会17个市州全覆盖</a:t>
            </a:r>
            <a:endParaRPr lang="zh-CN" altLang="en-US" sz="800">
              <a:latin typeface="+mn-ea"/>
              <a:ea typeface="+mn-ea"/>
              <a:cs typeface="+mn-ea"/>
            </a:endParaRPr>
          </a:p>
        </p:txBody>
      </p:sp>
      <p:cxnSp>
        <p:nvCxnSpPr>
          <p:cNvPr id="74" name="肘形连接符 73"/>
          <p:cNvCxnSpPr>
            <a:stCxn id="8210" idx="2"/>
            <a:endCxn id="44" idx="0"/>
          </p:cNvCxnSpPr>
          <p:nvPr>
            <p:custDataLst>
              <p:tags r:id="rId120"/>
            </p:custDataLst>
          </p:nvPr>
        </p:nvCxnSpPr>
        <p:spPr>
          <a:xfrm rot="5400000" flipV="1">
            <a:off x="13662660" y="3444875"/>
            <a:ext cx="267970" cy="317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文本框 123"/>
          <p:cNvSpPr txBox="1"/>
          <p:nvPr>
            <p:custDataLst>
              <p:tags r:id="rId121"/>
            </p:custDataLst>
          </p:nvPr>
        </p:nvSpPr>
        <p:spPr>
          <a:xfrm>
            <a:off x="14277875" y="3578860"/>
            <a:ext cx="432000" cy="183324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36195" rIns="36195" anchor="t" anchorCtr="0"/>
          <a:p>
            <a:pPr algn="l" fontAlgn="ctr"/>
            <a:r>
              <a:rPr lang="zh-CN" altLang="en-US" sz="9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已达全国最优（企业简易注销公告时限由45天压缩至20天）</a:t>
            </a:r>
            <a:endParaRPr lang="zh-CN" altLang="en-US" sz="9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  <p:sp>
        <p:nvSpPr>
          <p:cNvPr id="79" name="文本框 123"/>
          <p:cNvSpPr txBox="1"/>
          <p:nvPr>
            <p:custDataLst>
              <p:tags r:id="rId122"/>
            </p:custDataLst>
          </p:nvPr>
        </p:nvSpPr>
        <p:spPr>
          <a:xfrm>
            <a:off x="13529904" y="5849620"/>
            <a:ext cx="864000" cy="271208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36195" rIns="36195" anchor="t" anchorCtr="0"/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1.深化“府院联动”机制，共同推进破产案件审理，妥善解决因企业破产衍生的系列问题</a:t>
            </a:r>
            <a:endParaRPr lang="zh-CN" altLang="en-US" sz="800">
              <a:latin typeface="+mn-ea"/>
              <a:ea typeface="+mn-ea"/>
              <a:cs typeface="+mn-ea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2.加强破产管理人协会体系建设，推动尚未建立的市州积极筹建</a:t>
            </a:r>
            <a:endParaRPr lang="zh-CN" altLang="en-US" sz="800">
              <a:latin typeface="+mn-ea"/>
              <a:ea typeface="+mn-ea"/>
              <a:cs typeface="+mn-ea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zh-CN" altLang="en-US" sz="800">
                <a:latin typeface="+mn-ea"/>
                <a:ea typeface="+mn-ea"/>
                <a:cs typeface="+mn-ea"/>
              </a:rPr>
              <a:t>3.积极完善破产财产网拍机制，实现拍卖费用零支出，同等条件下优先采取整体出售方式保留和提升债务人经营价值</a:t>
            </a:r>
            <a:endParaRPr lang="zh-CN" altLang="en-US" sz="800">
              <a:latin typeface="+mn-ea"/>
              <a:ea typeface="+mn-ea"/>
              <a:cs typeface="+mn-ea"/>
            </a:endParaRPr>
          </a:p>
        </p:txBody>
      </p:sp>
      <p:cxnSp>
        <p:nvCxnSpPr>
          <p:cNvPr id="100" name="肘形连接符 99"/>
          <p:cNvCxnSpPr>
            <a:stCxn id="44" idx="2"/>
            <a:endCxn id="79" idx="0"/>
          </p:cNvCxnSpPr>
          <p:nvPr>
            <p:custDataLst>
              <p:tags r:id="rId123"/>
            </p:custDataLst>
          </p:nvPr>
        </p:nvCxnSpPr>
        <p:spPr>
          <a:xfrm rot="5400000" flipV="1">
            <a:off x="13660755" y="5547995"/>
            <a:ext cx="437515" cy="165735"/>
          </a:xfrm>
          <a:prstGeom prst="bentConnector3">
            <a:avLst>
              <a:gd name="adj1" fmla="val 5007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肘形连接符 115"/>
          <p:cNvCxnSpPr>
            <a:stCxn id="42" idx="2"/>
            <a:endCxn id="75" idx="0"/>
          </p:cNvCxnSpPr>
          <p:nvPr>
            <p:custDataLst>
              <p:tags r:id="rId124"/>
            </p:custDataLst>
          </p:nvPr>
        </p:nvCxnSpPr>
        <p:spPr>
          <a:xfrm rot="5400000" flipV="1">
            <a:off x="14359890" y="3444875"/>
            <a:ext cx="267970" cy="317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文本框 25"/>
          <p:cNvSpPr txBox="1"/>
          <p:nvPr>
            <p:custDataLst>
              <p:tags r:id="rId125"/>
            </p:custDataLst>
          </p:nvPr>
        </p:nvSpPr>
        <p:spPr>
          <a:xfrm>
            <a:off x="13473589" y="8836660"/>
            <a:ext cx="976630" cy="71564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36195" rIns="36195" anchor="t" anchorCtr="0"/>
          <a:p>
            <a:pPr algn="l"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省法院；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 fontAlgn="ctr"/>
            <a:r>
              <a:rPr lang="zh-CN" altLang="en-US" sz="800">
                <a:sym typeface="+mn-ea"/>
              </a:rPr>
              <a:t>各市州县人民政府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2" name="文本框 25"/>
          <p:cNvSpPr txBox="1"/>
          <p:nvPr>
            <p:custDataLst>
              <p:tags r:id="rId126"/>
            </p:custDataLst>
          </p:nvPr>
        </p:nvSpPr>
        <p:spPr>
          <a:xfrm>
            <a:off x="8819198" y="8839200"/>
            <a:ext cx="1045845" cy="71564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36195" rIns="36195" anchor="ctr" anchorCtr="0"/>
          <a:p>
            <a:pPr algn="l"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省发改委、省交通运输厅、省商务厅、中铁武汉局公司、省铁路集团、省港口集团、省机场集团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63" name="文本框 120"/>
          <p:cNvSpPr txBox="1"/>
          <p:nvPr>
            <p:custDataLst>
              <p:tags r:id="rId127"/>
            </p:custDataLst>
          </p:nvPr>
        </p:nvSpPr>
        <p:spPr>
          <a:xfrm>
            <a:off x="13589068" y="1750060"/>
            <a:ext cx="1080000" cy="39116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36195" rIns="36195" anchor="ctr" anchorCtr="0"/>
          <a:p>
            <a:pPr algn="ctr" fontAlgn="ctr"/>
            <a:r>
              <a:rPr lang="zh-CN" altLang="en-US" sz="900">
                <a:latin typeface="Arial" panose="020B0604020202020204" pitchFamily="34" charset="0"/>
                <a:ea typeface="微软雅黑" panose="020B0503020204020204" charset="-122"/>
              </a:rPr>
              <a:t>退出成本</a:t>
            </a:r>
            <a:endParaRPr lang="zh-CN" altLang="en-US" sz="9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cxnSp>
        <p:nvCxnSpPr>
          <p:cNvPr id="86" name="肘形连接符 85"/>
          <p:cNvCxnSpPr>
            <a:stCxn id="8209" idx="2"/>
            <a:endCxn id="63" idx="0"/>
          </p:cNvCxnSpPr>
          <p:nvPr>
            <p:custDataLst>
              <p:tags r:id="rId128"/>
            </p:custDataLst>
          </p:nvPr>
        </p:nvCxnSpPr>
        <p:spPr>
          <a:xfrm rot="5400000" flipV="1">
            <a:off x="13984923" y="1605598"/>
            <a:ext cx="288925" cy="317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文本框 36"/>
          <p:cNvSpPr txBox="1"/>
          <p:nvPr>
            <p:custDataLst>
              <p:tags r:id="rId129"/>
            </p:custDataLst>
          </p:nvPr>
        </p:nvSpPr>
        <p:spPr>
          <a:xfrm>
            <a:off x="3756978" y="2416810"/>
            <a:ext cx="429260" cy="93027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mongolianVert" wrap="square" lIns="36195" rIns="36195" anchor="ctr" anchorCtr="0"/>
          <a:p>
            <a:pPr algn="l"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其他中介服务事项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22" name="文本框 83"/>
          <p:cNvSpPr txBox="1"/>
          <p:nvPr>
            <p:custDataLst>
              <p:tags r:id="rId130"/>
            </p:custDataLst>
          </p:nvPr>
        </p:nvSpPr>
        <p:spPr>
          <a:xfrm>
            <a:off x="3808413" y="3577590"/>
            <a:ext cx="326390" cy="182308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mongolianVert" wrap="square" lIns="36195" rIns="36195" anchor="ctr" anchorCtr="0"/>
          <a:p>
            <a:pPr algn="l" fontAlgn="ctr"/>
            <a:r>
              <a:rPr lang="zh-CN" sz="900">
                <a:latin typeface="华文楷体" panose="02010600040101010101" charset="-122"/>
                <a:ea typeface="华文楷体" panose="02010600040101010101" charset="-122"/>
              </a:rPr>
              <a:t>属市场调节</a:t>
            </a:r>
            <a:endParaRPr lang="zh-CN" sz="900">
              <a:latin typeface="华文楷体" panose="02010600040101010101" charset="-122"/>
              <a:ea typeface="华文楷体" panose="02010600040101010101" charset="-122"/>
            </a:endParaRPr>
          </a:p>
        </p:txBody>
      </p:sp>
      <p:cxnSp>
        <p:nvCxnSpPr>
          <p:cNvPr id="123" name="肘形连接符 122"/>
          <p:cNvCxnSpPr>
            <a:stCxn id="8208" idx="2"/>
            <a:endCxn id="121" idx="0"/>
          </p:cNvCxnSpPr>
          <p:nvPr>
            <p:custDataLst>
              <p:tags r:id="rId131"/>
            </p:custDataLst>
          </p:nvPr>
        </p:nvCxnSpPr>
        <p:spPr>
          <a:xfrm rot="5400000" flipV="1">
            <a:off x="3689350" y="2134235"/>
            <a:ext cx="275590" cy="2895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肘形连接符 123"/>
          <p:cNvCxnSpPr>
            <a:stCxn id="121" idx="2"/>
            <a:endCxn id="122" idx="0"/>
          </p:cNvCxnSpPr>
          <p:nvPr>
            <p:custDataLst>
              <p:tags r:id="rId132"/>
            </p:custDataLst>
          </p:nvPr>
        </p:nvCxnSpPr>
        <p:spPr>
          <a:xfrm rot="5400000" flipV="1">
            <a:off x="3856673" y="3462338"/>
            <a:ext cx="230505" cy="317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文本框 25"/>
          <p:cNvSpPr txBox="1"/>
          <p:nvPr>
            <p:custDataLst>
              <p:tags r:id="rId133"/>
            </p:custDataLst>
          </p:nvPr>
        </p:nvSpPr>
        <p:spPr>
          <a:xfrm>
            <a:off x="4929400" y="3576955"/>
            <a:ext cx="899795" cy="182245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36195" rIns="36195" anchor="t" anchorCtr="0"/>
          <a:p>
            <a:pPr algn="ctr" fontAlgn="ctr"/>
            <a:r>
              <a:rPr lang="zh-CN" sz="800" b="1"/>
              <a:t>接入成本</a:t>
            </a:r>
            <a:endParaRPr lang="zh-CN" sz="800" b="1"/>
          </a:p>
          <a:p>
            <a:pPr algn="l" fontAlgn="ctr"/>
            <a:endParaRPr lang="zh-CN" altLang="en-US" sz="900">
              <a:latin typeface="华文楷体" panose="02010600040101010101" charset="-122"/>
              <a:ea typeface="华文楷体" panose="02010600040101010101" charset="-122"/>
            </a:endParaRPr>
          </a:p>
          <a:p>
            <a:pPr algn="l" fontAlgn="ctr"/>
            <a:r>
              <a:rPr lang="zh-CN" altLang="en-US" sz="900">
                <a:latin typeface="华文楷体" panose="02010600040101010101" charset="-122"/>
                <a:ea typeface="华文楷体" panose="02010600040101010101" charset="-122"/>
              </a:rPr>
              <a:t>获得用水、用电、用气时间环节已达到全国最优（环节：用水</a:t>
            </a:r>
            <a:r>
              <a:rPr lang="en-US" altLang="zh-CN" sz="900">
                <a:latin typeface="华文楷体" panose="02010600040101010101" charset="-122"/>
                <a:ea typeface="华文楷体" panose="02010600040101010101" charset="-122"/>
              </a:rPr>
              <a:t>1</a:t>
            </a:r>
            <a:r>
              <a:rPr lang="zh-CN" altLang="en-US" sz="900">
                <a:latin typeface="华文楷体" panose="02010600040101010101" charset="-122"/>
                <a:ea typeface="华文楷体" panose="02010600040101010101" charset="-122"/>
              </a:rPr>
              <a:t>个、高压用电</a:t>
            </a:r>
            <a:r>
              <a:rPr lang="en-US" altLang="zh-CN" sz="900">
                <a:latin typeface="华文楷体" panose="02010600040101010101" charset="-122"/>
                <a:ea typeface="华文楷体" panose="02010600040101010101" charset="-122"/>
              </a:rPr>
              <a:t>2</a:t>
            </a:r>
            <a:r>
              <a:rPr lang="zh-CN" altLang="en-US" sz="900">
                <a:latin typeface="华文楷体" panose="02010600040101010101" charset="-122"/>
                <a:ea typeface="华文楷体" panose="02010600040101010101" charset="-122"/>
              </a:rPr>
              <a:t>个、用气</a:t>
            </a:r>
            <a:r>
              <a:rPr lang="en-US" altLang="zh-CN" sz="900">
                <a:latin typeface="华文楷体" panose="02010600040101010101" charset="-122"/>
                <a:ea typeface="华文楷体" panose="02010600040101010101" charset="-122"/>
              </a:rPr>
              <a:t>2</a:t>
            </a:r>
            <a:r>
              <a:rPr lang="zh-CN" altLang="en-US" sz="900">
                <a:latin typeface="华文楷体" panose="02010600040101010101" charset="-122"/>
                <a:ea typeface="华文楷体" panose="02010600040101010101" charset="-122"/>
              </a:rPr>
              <a:t>个；时间：</a:t>
            </a:r>
            <a:r>
              <a:rPr lang="zh-CN" altLang="en-US" sz="900">
                <a:latin typeface="华文楷体" panose="02010600040101010101" charset="-122"/>
                <a:ea typeface="华文楷体" panose="02010600040101010101" charset="-122"/>
                <a:sym typeface="+mn-ea"/>
              </a:rPr>
              <a:t>用水</a:t>
            </a:r>
            <a:r>
              <a:rPr lang="en-US" altLang="zh-CN" sz="900">
                <a:latin typeface="华文楷体" panose="02010600040101010101" charset="-122"/>
                <a:ea typeface="华文楷体" panose="02010600040101010101" charset="-122"/>
                <a:sym typeface="+mn-ea"/>
              </a:rPr>
              <a:t>1</a:t>
            </a:r>
            <a:r>
              <a:rPr lang="zh-CN" altLang="en-US" sz="900">
                <a:latin typeface="华文楷体" panose="02010600040101010101" charset="-122"/>
                <a:ea typeface="华文楷体" panose="02010600040101010101" charset="-122"/>
                <a:sym typeface="+mn-ea"/>
              </a:rPr>
              <a:t>个工作日、高压用电</a:t>
            </a:r>
            <a:r>
              <a:rPr lang="en-US" altLang="zh-CN" sz="900">
                <a:latin typeface="华文楷体" panose="02010600040101010101" charset="-122"/>
                <a:ea typeface="华文楷体" panose="02010600040101010101" charset="-122"/>
                <a:sym typeface="+mn-ea"/>
              </a:rPr>
              <a:t>10</a:t>
            </a:r>
            <a:r>
              <a:rPr lang="zh-CN" altLang="en-US" sz="900">
                <a:latin typeface="华文楷体" panose="02010600040101010101" charset="-122"/>
                <a:ea typeface="华文楷体" panose="02010600040101010101" charset="-122"/>
                <a:sym typeface="+mn-ea"/>
              </a:rPr>
              <a:t>个工作日、用气</a:t>
            </a:r>
            <a:r>
              <a:rPr lang="en-US" altLang="zh-CN" sz="900">
                <a:latin typeface="华文楷体" panose="02010600040101010101" charset="-122"/>
                <a:ea typeface="华文楷体" panose="02010600040101010101" charset="-122"/>
                <a:sym typeface="+mn-ea"/>
              </a:rPr>
              <a:t>3</a:t>
            </a:r>
            <a:r>
              <a:rPr lang="zh-CN" altLang="en-US" sz="900">
                <a:latin typeface="华文楷体" panose="02010600040101010101" charset="-122"/>
                <a:ea typeface="华文楷体" panose="02010600040101010101" charset="-122"/>
                <a:sym typeface="+mn-ea"/>
              </a:rPr>
              <a:t>个工作日）</a:t>
            </a:r>
            <a:endParaRPr lang="zh-CN" altLang="en-US" sz="900">
              <a:latin typeface="华文楷体" panose="02010600040101010101" charset="-122"/>
              <a:ea typeface="华文楷体" panose="02010600040101010101" charset="-122"/>
            </a:endParaRPr>
          </a:p>
        </p:txBody>
      </p:sp>
      <p:cxnSp>
        <p:nvCxnSpPr>
          <p:cNvPr id="129" name="肘形连接符 128"/>
          <p:cNvCxnSpPr>
            <a:stCxn id="8217" idx="2"/>
            <a:endCxn id="128" idx="0"/>
          </p:cNvCxnSpPr>
          <p:nvPr>
            <p:custDataLst>
              <p:tags r:id="rId134"/>
            </p:custDataLst>
          </p:nvPr>
        </p:nvCxnSpPr>
        <p:spPr>
          <a:xfrm rot="5400000">
            <a:off x="5523548" y="3201353"/>
            <a:ext cx="231775" cy="51943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文本框 25"/>
          <p:cNvSpPr txBox="1"/>
          <p:nvPr>
            <p:custDataLst>
              <p:tags r:id="rId135"/>
            </p:custDataLst>
          </p:nvPr>
        </p:nvSpPr>
        <p:spPr>
          <a:xfrm>
            <a:off x="2223650" y="8836660"/>
            <a:ext cx="748030" cy="71564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36195" rIns="36195" anchor="ctr" anchorCtr="0"/>
          <a:p>
            <a:pPr algn="just"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各市州县人民政府；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just"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省市场监管局、省政务办、省司法厅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cxnSp>
        <p:nvCxnSpPr>
          <p:cNvPr id="126" name="直接箭头连接符 125"/>
          <p:cNvCxnSpPr>
            <a:stCxn id="48" idx="2"/>
            <a:endCxn id="73" idx="0"/>
          </p:cNvCxnSpPr>
          <p:nvPr>
            <p:custDataLst>
              <p:tags r:id="rId136"/>
            </p:custDataLst>
          </p:nvPr>
        </p:nvCxnSpPr>
        <p:spPr>
          <a:xfrm flipH="1">
            <a:off x="5414353" y="8580755"/>
            <a:ext cx="635" cy="2565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接箭头连接符 129"/>
          <p:cNvCxnSpPr>
            <a:stCxn id="49" idx="2"/>
            <a:endCxn id="81" idx="0"/>
          </p:cNvCxnSpPr>
          <p:nvPr>
            <p:custDataLst>
              <p:tags r:id="rId137"/>
            </p:custDataLst>
          </p:nvPr>
        </p:nvCxnSpPr>
        <p:spPr>
          <a:xfrm>
            <a:off x="6448425" y="8568055"/>
            <a:ext cx="635" cy="2686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肘形连接符 44"/>
          <p:cNvCxnSpPr>
            <a:stCxn id="21" idx="2"/>
            <a:endCxn id="22" idx="0"/>
          </p:cNvCxnSpPr>
          <p:nvPr>
            <p:custDataLst>
              <p:tags r:id="rId138"/>
            </p:custDataLst>
          </p:nvPr>
        </p:nvCxnSpPr>
        <p:spPr>
          <a:xfrm rot="5400000">
            <a:off x="2012633" y="8509318"/>
            <a:ext cx="275590" cy="379095"/>
          </a:xfrm>
          <a:prstGeom prst="bentConnector3">
            <a:avLst>
              <a:gd name="adj1" fmla="val 4988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肘形连接符 45"/>
          <p:cNvCxnSpPr>
            <a:stCxn id="36" idx="2"/>
            <a:endCxn id="125" idx="0"/>
          </p:cNvCxnSpPr>
          <p:nvPr>
            <p:custDataLst>
              <p:tags r:id="rId139"/>
            </p:custDataLst>
          </p:nvPr>
        </p:nvCxnSpPr>
        <p:spPr>
          <a:xfrm rot="5400000">
            <a:off x="2540000" y="8618855"/>
            <a:ext cx="275590" cy="16002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25"/>
          <p:cNvSpPr txBox="1"/>
          <p:nvPr>
            <p:custDataLst>
              <p:tags r:id="rId140"/>
            </p:custDataLst>
          </p:nvPr>
        </p:nvSpPr>
        <p:spPr>
          <a:xfrm>
            <a:off x="7189260" y="8841105"/>
            <a:ext cx="282575" cy="71564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eaVert" wrap="square" lIns="36195" rIns="36195" anchor="ctr" anchorCtr="0"/>
          <a:p>
            <a:pPr algn="l"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省自然资源厅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6" name="文本框 105"/>
          <p:cNvSpPr txBox="1"/>
          <p:nvPr>
            <p:custDataLst>
              <p:tags r:id="rId141"/>
            </p:custDataLst>
          </p:nvPr>
        </p:nvSpPr>
        <p:spPr>
          <a:xfrm>
            <a:off x="628650" y="186055"/>
            <a:ext cx="1665605" cy="4591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 fontAlgn="auto"/>
            <a:endParaRPr lang="en-US" altLang="zh-CN" sz="1800" noProof="1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cxnSp>
        <p:nvCxnSpPr>
          <p:cNvPr id="84" name="肘形连接符 83"/>
          <p:cNvCxnSpPr>
            <a:stCxn id="79" idx="2"/>
            <a:endCxn id="119" idx="0"/>
          </p:cNvCxnSpPr>
          <p:nvPr>
            <p:custDataLst>
              <p:tags r:id="rId142"/>
            </p:custDataLst>
          </p:nvPr>
        </p:nvCxnSpPr>
        <p:spPr>
          <a:xfrm rot="5400000" flipV="1">
            <a:off x="13824585" y="8698865"/>
            <a:ext cx="274955" cy="317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接箭头连接符 106"/>
          <p:cNvCxnSpPr>
            <a:stCxn id="26" idx="2"/>
            <a:endCxn id="36" idx="0"/>
          </p:cNvCxnSpPr>
          <p:nvPr>
            <p:custDataLst>
              <p:tags r:id="rId143"/>
            </p:custDataLst>
          </p:nvPr>
        </p:nvCxnSpPr>
        <p:spPr>
          <a:xfrm>
            <a:off x="2757805" y="5401310"/>
            <a:ext cx="0" cy="4457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>
            <p:custDataLst>
              <p:tags r:id="rId144"/>
            </p:custDataLst>
          </p:nvPr>
        </p:nvCxnSpPr>
        <p:spPr>
          <a:xfrm>
            <a:off x="2830195" y="3357245"/>
            <a:ext cx="0" cy="233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106"/>
          <p:cNvSpPr txBox="1"/>
          <p:nvPr>
            <p:custDataLst>
              <p:tags r:id="rId145"/>
            </p:custDataLst>
          </p:nvPr>
        </p:nvSpPr>
        <p:spPr>
          <a:xfrm>
            <a:off x="12801073" y="3590925"/>
            <a:ext cx="521335" cy="182308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36195" rIns="36195" anchor="t" anchorCtr="0"/>
          <a:p>
            <a:pPr algn="just" fontAlgn="ctr">
              <a:buClrTx/>
              <a:buSzTx/>
              <a:buFontTx/>
              <a:buNone/>
            </a:pPr>
            <a:r>
              <a:rPr lang="en-US" altLang="zh-CN" sz="800">
                <a:latin typeface="+mn-ea"/>
                <a:ea typeface="+mn-ea"/>
                <a:cs typeface="+mn-ea"/>
                <a:sym typeface="微软雅黑" panose="020B0503020204020204" charset="-122"/>
              </a:rPr>
              <a:t>1.</a:t>
            </a:r>
            <a:r>
              <a:rPr lang="zh-CN" altLang="en-US" sz="800">
                <a:latin typeface="+mn-ea"/>
                <a:ea typeface="+mn-ea"/>
                <a:cs typeface="+mn-ea"/>
                <a:sym typeface="微软雅黑" panose="020B0503020204020204" charset="-122"/>
              </a:rPr>
              <a:t>实现小微企业金融开户免收费</a:t>
            </a:r>
            <a:endParaRPr lang="zh-CN" altLang="en-US" sz="800">
              <a:latin typeface="+mn-ea"/>
              <a:ea typeface="+mn-ea"/>
              <a:cs typeface="+mn-ea"/>
              <a:sym typeface="微软雅黑" panose="020B0503020204020204" charset="-122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en-US" altLang="zh-CN" sz="800">
                <a:latin typeface="+mn-ea"/>
                <a:ea typeface="+mn-ea"/>
                <a:cs typeface="+mn-ea"/>
                <a:sym typeface="微软雅黑" panose="020B0503020204020204" charset="-122"/>
              </a:rPr>
              <a:t>2.</a:t>
            </a:r>
            <a:r>
              <a:rPr lang="zh-CN" altLang="en-US" sz="800">
                <a:latin typeface="+mn-ea"/>
                <a:ea typeface="+mn-ea"/>
                <a:cs typeface="+mn-ea"/>
                <a:sym typeface="微软雅黑" panose="020B0503020204020204" charset="-122"/>
              </a:rPr>
              <a:t>打造涉企保证金最少省份</a:t>
            </a:r>
            <a:endParaRPr lang="zh-CN" altLang="en-US" sz="800">
              <a:latin typeface="+mn-ea"/>
              <a:ea typeface="+mn-ea"/>
              <a:cs typeface="+mn-ea"/>
              <a:sym typeface="微软雅黑" panose="020B0503020204020204" charset="-122"/>
            </a:endParaRPr>
          </a:p>
        </p:txBody>
      </p:sp>
      <p:sp>
        <p:nvSpPr>
          <p:cNvPr id="111" name="文本框 25"/>
          <p:cNvSpPr txBox="1"/>
          <p:nvPr>
            <p:custDataLst>
              <p:tags r:id="rId146"/>
            </p:custDataLst>
          </p:nvPr>
        </p:nvSpPr>
        <p:spPr>
          <a:xfrm>
            <a:off x="12564535" y="5836920"/>
            <a:ext cx="740410" cy="272415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36195" rIns="36195" anchor="t" anchorCtr="0"/>
          <a:p>
            <a:pPr algn="just" fontAlgn="ctr">
              <a:buClrTx/>
              <a:buSzTx/>
              <a:buFontTx/>
              <a:buNone/>
            </a:pPr>
            <a:r>
              <a:rPr lang="en-US" altLang="zh-CN" sz="800">
                <a:latin typeface="+mn-ea"/>
                <a:ea typeface="+mn-ea"/>
                <a:cs typeface="+mn-ea"/>
                <a:sym typeface="+mn-ea"/>
              </a:rPr>
              <a:t>1.推动在银行账户服务、人民币结算、电子银行等使用频度高的基础支付领域开展减费让利</a:t>
            </a:r>
            <a:endParaRPr lang="zh-CN" altLang="en-US" sz="800">
              <a:latin typeface="+mn-ea"/>
              <a:ea typeface="+mn-ea"/>
              <a:cs typeface="+mn-ea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en-US" altLang="zh-CN" sz="800">
                <a:latin typeface="+mn-ea"/>
                <a:ea typeface="+mn-ea"/>
                <a:cs typeface="+mn-ea"/>
              </a:rPr>
              <a:t>2.全面清理不规范、不合理、可收可不收、收取比例过高的涉企保证金事项，依法依规予以取消、降低收取标准</a:t>
            </a:r>
            <a:endParaRPr lang="en-US" altLang="zh-CN" sz="800">
              <a:latin typeface="+mn-ea"/>
              <a:ea typeface="+mn-ea"/>
              <a:cs typeface="+mn-ea"/>
            </a:endParaRPr>
          </a:p>
          <a:p>
            <a:pPr algn="just" fontAlgn="ctr">
              <a:buClrTx/>
              <a:buSzTx/>
              <a:buFontTx/>
              <a:buNone/>
            </a:pPr>
            <a:r>
              <a:rPr lang="en-US" altLang="zh-CN" sz="800">
                <a:latin typeface="+mn-ea"/>
                <a:ea typeface="+mn-ea"/>
                <a:cs typeface="+mn-ea"/>
              </a:rPr>
              <a:t>3.严格落实涉企保证金目录清单制度，坚决制止清单之外乱收费行为</a:t>
            </a:r>
            <a:endParaRPr lang="zh-CN" altLang="en-US" sz="800">
              <a:latin typeface="+mn-ea"/>
              <a:ea typeface="+mn-ea"/>
              <a:cs typeface="+mn-ea"/>
            </a:endParaRPr>
          </a:p>
        </p:txBody>
      </p:sp>
      <p:cxnSp>
        <p:nvCxnSpPr>
          <p:cNvPr id="112" name="肘形连接符 111"/>
          <p:cNvCxnSpPr>
            <a:stCxn id="27" idx="2"/>
            <a:endCxn id="111" idx="0"/>
          </p:cNvCxnSpPr>
          <p:nvPr>
            <p:custDataLst>
              <p:tags r:id="rId147"/>
            </p:custDataLst>
          </p:nvPr>
        </p:nvCxnSpPr>
        <p:spPr>
          <a:xfrm rot="5400000">
            <a:off x="12786995" y="5561965"/>
            <a:ext cx="422910" cy="1270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文本框 25"/>
          <p:cNvSpPr txBox="1"/>
          <p:nvPr>
            <p:custDataLst>
              <p:tags r:id="rId148"/>
            </p:custDataLst>
          </p:nvPr>
        </p:nvSpPr>
        <p:spPr>
          <a:xfrm>
            <a:off x="12715348" y="8844280"/>
            <a:ext cx="438785" cy="71564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mongolianVert" wrap="square" lIns="36195" rIns="36195" anchor="ctr" anchorCtr="0"/>
          <a:p>
            <a:pPr algn="l" fontAlgn="t">
              <a:buClrTx/>
              <a:buSzTx/>
              <a:buNone/>
            </a:pP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 fontAlgn="t">
              <a:buClrTx/>
              <a:buSzTx/>
              <a:buNone/>
            </a:pPr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人行武汉分行省财政厅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 fontAlgn="t">
              <a:buClrTx/>
              <a:buSzTx/>
              <a:buNone/>
            </a:pPr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省经信厅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 fontAlgn="t">
              <a:buClrTx/>
              <a:buSzTx/>
              <a:buNone/>
            </a:pP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cxnSp>
        <p:nvCxnSpPr>
          <p:cNvPr id="118" name="肘形连接符 117"/>
          <p:cNvCxnSpPr>
            <a:stCxn id="111" idx="2"/>
            <a:endCxn id="117" idx="0"/>
          </p:cNvCxnSpPr>
          <p:nvPr>
            <p:custDataLst>
              <p:tags r:id="rId149"/>
            </p:custDataLst>
          </p:nvPr>
        </p:nvCxnSpPr>
        <p:spPr>
          <a:xfrm rot="5400000" flipV="1">
            <a:off x="12793345" y="8702675"/>
            <a:ext cx="283210" cy="317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肘形连接符 119"/>
          <p:cNvCxnSpPr>
            <a:stCxn id="72" idx="2"/>
            <a:endCxn id="87" idx="0"/>
          </p:cNvCxnSpPr>
          <p:nvPr>
            <p:custDataLst>
              <p:tags r:id="rId150"/>
            </p:custDataLst>
          </p:nvPr>
        </p:nvCxnSpPr>
        <p:spPr>
          <a:xfrm rot="5400000" flipV="1">
            <a:off x="9899650" y="8533765"/>
            <a:ext cx="288290" cy="3429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肘形连接符 130"/>
          <p:cNvCxnSpPr>
            <a:stCxn id="89" idx="2"/>
            <a:endCxn id="91" idx="0"/>
          </p:cNvCxnSpPr>
          <p:nvPr>
            <p:custDataLst>
              <p:tags r:id="rId151"/>
            </p:custDataLst>
          </p:nvPr>
        </p:nvCxnSpPr>
        <p:spPr>
          <a:xfrm rot="5400000" flipV="1">
            <a:off x="10763885" y="8710930"/>
            <a:ext cx="260350" cy="317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5"/>
          <p:cNvSpPr txBox="1"/>
          <p:nvPr>
            <p:custDataLst>
              <p:tags r:id="rId152"/>
            </p:custDataLst>
          </p:nvPr>
        </p:nvSpPr>
        <p:spPr>
          <a:xfrm>
            <a:off x="1242060" y="8833485"/>
            <a:ext cx="440690" cy="71564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mongolianVert" wrap="square" lIns="36195" rIns="36195" anchor="ctr" anchorCtr="0"/>
          <a:p>
            <a:pPr algn="l"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省住建厅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省自然资源厅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省发改委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8" name="文本框 25"/>
          <p:cNvSpPr txBox="1"/>
          <p:nvPr>
            <p:custDataLst>
              <p:tags r:id="rId153"/>
            </p:custDataLst>
          </p:nvPr>
        </p:nvSpPr>
        <p:spPr>
          <a:xfrm>
            <a:off x="7643495" y="8833485"/>
            <a:ext cx="1045845" cy="71564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36195" rIns="36195" anchor="ctr" anchorCtr="0"/>
          <a:p>
            <a:pPr algn="l" fontAlgn="ctr"/>
            <a:r>
              <a:rPr lang="zh-CN" altLang="en-US" sz="800">
                <a:latin typeface="Arial" panose="020B0604020202020204" pitchFamily="34" charset="0"/>
                <a:ea typeface="微软雅黑" panose="020B0503020204020204" charset="-122"/>
              </a:rPr>
              <a:t>人行武汉分行、湖北银保监局、省地方金融监管局、省发改委、省税务局</a:t>
            </a:r>
            <a:endParaRPr lang="zh-CN" altLang="en-US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cxnSp>
        <p:nvCxnSpPr>
          <p:cNvPr id="132" name="肘形连接符 131"/>
          <p:cNvCxnSpPr>
            <a:stCxn id="16" idx="2"/>
            <a:endCxn id="25" idx="0"/>
          </p:cNvCxnSpPr>
          <p:nvPr>
            <p:custDataLst>
              <p:tags r:id="rId154"/>
            </p:custDataLst>
          </p:nvPr>
        </p:nvCxnSpPr>
        <p:spPr>
          <a:xfrm rot="5400000">
            <a:off x="1542415" y="8481060"/>
            <a:ext cx="272415" cy="432435"/>
          </a:xfrm>
          <a:prstGeom prst="bentConnector3">
            <a:avLst>
              <a:gd name="adj1" fmla="val 5011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文本框 46"/>
          <p:cNvSpPr txBox="1"/>
          <p:nvPr/>
        </p:nvSpPr>
        <p:spPr>
          <a:xfrm>
            <a:off x="6830695" y="10107930"/>
            <a:ext cx="114300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latin typeface="宋体" panose="02010600030101010101" pitchFamily="2" charset="-122"/>
                <a:ea typeface="宋体" panose="02010600030101010101" pitchFamily="2" charset="-122"/>
              </a:rPr>
              <a:t>    —10—</a:t>
            </a:r>
            <a:endParaRPr lang="en-US" altLang="zh-CN" sz="12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custDataLst>
      <p:tags r:id="rId15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0.xml><?xml version="1.0" encoding="utf-8"?>
<p:tagLst xmlns:p="http://schemas.openxmlformats.org/presentationml/2006/main">
  <p:tag name="KSO_WM_BEAUTIFY_FLAG" val="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KSO_WM_BEAUTIFY_FLAG" val=""/>
</p:tagLst>
</file>

<file path=ppt/tags/tag135.xml><?xml version="1.0" encoding="utf-8"?>
<p:tagLst xmlns:p="http://schemas.openxmlformats.org/presentationml/2006/main">
  <p:tag name="KSO_WM_BEAUTIFY_FLAG" val=""/>
</p:tagLst>
</file>

<file path=ppt/tags/tag136.xml><?xml version="1.0" encoding="utf-8"?>
<p:tagLst xmlns:p="http://schemas.openxmlformats.org/presentationml/2006/main">
  <p:tag name="KSO_WM_BEAUTIFY_FLAG" val="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BEAUTIFY_FLAG" val=""/>
</p:tagLst>
</file>

<file path=ppt/tags/tag139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40.xml><?xml version="1.0" encoding="utf-8"?>
<p:tagLst xmlns:p="http://schemas.openxmlformats.org/presentationml/2006/main">
  <p:tag name="KSO_WM_BEAUTIFY_FLAG" val=""/>
</p:tagLst>
</file>

<file path=ppt/tags/tag141.xml><?xml version="1.0" encoding="utf-8"?>
<p:tagLst xmlns:p="http://schemas.openxmlformats.org/presentationml/2006/main">
  <p:tag name="KSO_WM_BEAUTIFY_FLAG" val=""/>
</p:tagLst>
</file>

<file path=ppt/tags/tag142.xml><?xml version="1.0" encoding="utf-8"?>
<p:tagLst xmlns:p="http://schemas.openxmlformats.org/presentationml/2006/main">
  <p:tag name="KSO_WM_BEAUTIFY_FLAG" val=""/>
</p:tagLst>
</file>

<file path=ppt/tags/tag143.xml><?xml version="1.0" encoding="utf-8"?>
<p:tagLst xmlns:p="http://schemas.openxmlformats.org/presentationml/2006/main">
  <p:tag name="KSO_WM_BEAUTIFY_FLAG" val=""/>
</p:tagLst>
</file>

<file path=ppt/tags/tag144.xml><?xml version="1.0" encoding="utf-8"?>
<p:tagLst xmlns:p="http://schemas.openxmlformats.org/presentationml/2006/main">
  <p:tag name="KSO_WM_BEAUTIFY_FLAG" val=""/>
</p:tagLst>
</file>

<file path=ppt/tags/tag145.xml><?xml version="1.0" encoding="utf-8"?>
<p:tagLst xmlns:p="http://schemas.openxmlformats.org/presentationml/2006/main">
  <p:tag name="KSO_WM_BEAUTIFY_FLAG" val=""/>
</p:tagLst>
</file>

<file path=ppt/tags/tag146.xml><?xml version="1.0" encoding="utf-8"?>
<p:tagLst xmlns:p="http://schemas.openxmlformats.org/presentationml/2006/main">
  <p:tag name="KSO_WM_BEAUTIFY_FLAG" val=""/>
</p:tagLst>
</file>

<file path=ppt/tags/tag147.xml><?xml version="1.0" encoding="utf-8"?>
<p:tagLst xmlns:p="http://schemas.openxmlformats.org/presentationml/2006/main">
  <p:tag name="KSO_WM_BEAUTIFY_FLAG" val=""/>
</p:tagLst>
</file>

<file path=ppt/tags/tag148.xml><?xml version="1.0" encoding="utf-8"?>
<p:tagLst xmlns:p="http://schemas.openxmlformats.org/presentationml/2006/main">
  <p:tag name="KSO_WM_BEAUTIFY_FLAG" val=""/>
</p:tagLst>
</file>

<file path=ppt/tags/tag149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50.xml><?xml version="1.0" encoding="utf-8"?>
<p:tagLst xmlns:p="http://schemas.openxmlformats.org/presentationml/2006/main">
  <p:tag name="KSO_WM_BEAUTIFY_FLAG" val=""/>
</p:tagLst>
</file>

<file path=ppt/tags/tag151.xml><?xml version="1.0" encoding="utf-8"?>
<p:tagLst xmlns:p="http://schemas.openxmlformats.org/presentationml/2006/main">
  <p:tag name="KSO_WM_BEAUTIFY_FLAG" val=""/>
</p:tagLst>
</file>

<file path=ppt/tags/tag152.xml><?xml version="1.0" encoding="utf-8"?>
<p:tagLst xmlns:p="http://schemas.openxmlformats.org/presentationml/2006/main">
  <p:tag name="KSO_WM_BEAUTIFY_FLAG" val=""/>
</p:tagLst>
</file>

<file path=ppt/tags/tag153.xml><?xml version="1.0" encoding="utf-8"?>
<p:tagLst xmlns:p="http://schemas.openxmlformats.org/presentationml/2006/main">
  <p:tag name="KSO_WM_BEAUTIFY_FLAG" val=""/>
</p:tagLst>
</file>

<file path=ppt/tags/tag154.xml><?xml version="1.0" encoding="utf-8"?>
<p:tagLst xmlns:p="http://schemas.openxmlformats.org/presentationml/2006/main">
  <p:tag name="KSO_WM_BEAUTIFY_FLAG" val=""/>
</p:tagLst>
</file>

<file path=ppt/tags/tag155.xml><?xml version="1.0" encoding="utf-8"?>
<p:tagLst xmlns:p="http://schemas.openxmlformats.org/presentationml/2006/main">
  <p:tag name="KSO_WM_BEAUTIFY_FLAG" val=""/>
</p:tagLst>
</file>

<file path=ppt/tags/tag156.xml><?xml version="1.0" encoding="utf-8"?>
<p:tagLst xmlns:p="http://schemas.openxmlformats.org/presentationml/2006/main">
  <p:tag name="KSO_WM_BEAUTIFY_FLAG" val=""/>
</p:tagLst>
</file>

<file path=ppt/tags/tag157.xml><?xml version="1.0" encoding="utf-8"?>
<p:tagLst xmlns:p="http://schemas.openxmlformats.org/presentationml/2006/main">
  <p:tag name="KSO_WM_BEAUTIFY_FLAG" val=""/>
</p:tagLst>
</file>

<file path=ppt/tags/tag158.xml><?xml version="1.0" encoding="utf-8"?>
<p:tagLst xmlns:p="http://schemas.openxmlformats.org/presentationml/2006/main">
  <p:tag name="KSO_WM_BEAUTIFY_FLAG" val=""/>
</p:tagLst>
</file>

<file path=ppt/tags/tag159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60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61.xml><?xml version="1.0" encoding="utf-8"?>
<p:tagLst xmlns:p="http://schemas.openxmlformats.org/presentationml/2006/main">
  <p:tag name="KSO_WPP_MARK_KEY" val="ab84b7c1-e301-4693-a06d-94cb6f6feb00"/>
  <p:tag name="COMMONDATA" val="eyJoZGlkIjoiMTZkYTc1MTZjMzZjMzZiZWRmZDBiMWI0OTc0MjY2YWMifQ==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3112</Words>
  <Application>WPS 演示</Application>
  <PresentationFormat>宽屏</PresentationFormat>
  <Paragraphs>244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Wingdings</vt:lpstr>
      <vt:lpstr>方正兰亭大黑_GBK</vt:lpstr>
      <vt:lpstr>黑体</vt:lpstr>
      <vt:lpstr>方正大标宋简体</vt:lpstr>
      <vt:lpstr>楷体</vt:lpstr>
      <vt:lpstr>华文楷体</vt:lpstr>
      <vt:lpstr>仿宋</vt:lpstr>
      <vt:lpstr>Arial Unicode MS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晚安</cp:lastModifiedBy>
  <cp:revision>392</cp:revision>
  <dcterms:created xsi:type="dcterms:W3CDTF">2019-06-19T02:08:00Z</dcterms:created>
  <dcterms:modified xsi:type="dcterms:W3CDTF">2023-12-14T03:14:42Z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2052-12.1.0.15990</vt:lpwstr>
  </property>
  <property fmtid="{D5CDD505-2E9C-101B-9397-08002B2CF9AE}" pid="3" name="ICV">
    <vt:lpwstr>4A12E3423F194901AE4B3293659D04BD_13</vt:lpwstr>
  </property>
</Properties>
</file>